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17" r:id="rId51"/>
    <p:sldId id="343" r:id="rId52"/>
    <p:sldId id="318" r:id="rId53"/>
    <p:sldId id="342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4" r:id="rId78"/>
    <p:sldId id="345" r:id="rId79"/>
    <p:sldId id="346" r:id="rId80"/>
    <p:sldId id="347" r:id="rId8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954" autoAdjust="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0DB42-0DDA-4DF7-9CB0-671D25966710}" type="datetimeFigureOut">
              <a:rPr lang="sk-SK" smtClean="0"/>
              <a:pPr/>
              <a:t>20. 11. 2017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E6B6-98EA-4804-9A43-A7DB157723B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a\Downloads\IMG_20171011_114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501122" cy="6429395"/>
          </a:xfrm>
        </p:spPr>
        <p:txBody>
          <a:bodyPr>
            <a:noAutofit/>
          </a:bodyPr>
          <a:lstStyle/>
          <a:p>
            <a: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  <a:t>Odborná stáž v rámci projektu </a:t>
            </a:r>
            <a:b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</a:br>
            <a: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  <a:t>Program </a:t>
            </a:r>
            <a:r>
              <a:rPr lang="sk-SK" sz="3600" dirty="0" err="1" smtClean="0">
                <a:solidFill>
                  <a:schemeClr val="bg1"/>
                </a:solidFill>
                <a:latin typeface="Adobe Caslon Pro Bold" pitchFamily="18" charset="-18"/>
              </a:rPr>
              <a:t>Erasmus</a:t>
            </a:r>
            <a: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  <a:t>+ </a:t>
            </a:r>
            <a:b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</a:br>
            <a: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  <a:t>„Rozvoj a získavanie odbornosti žiakov a učiteľov Technickej akadémie Zvolen za hranicami Slovenskej republiky“ </a:t>
            </a:r>
            <a:br>
              <a:rPr lang="sk-SK" sz="3600" dirty="0" smtClean="0">
                <a:solidFill>
                  <a:schemeClr val="bg1"/>
                </a:solidFill>
                <a:latin typeface="Adobe Caslon Pro Bold" pitchFamily="18" charset="-18"/>
              </a:rPr>
            </a:br>
            <a:r>
              <a:rPr lang="sk-SK" sz="3600" dirty="0">
                <a:solidFill>
                  <a:schemeClr val="bg1"/>
                </a:solidFill>
                <a:latin typeface="Adobe Caslon Pro Bold" pitchFamily="18" charset="-18"/>
              </a:rPr>
              <a:t/>
            </a:r>
            <a:br>
              <a:rPr lang="sk-SK" sz="3600" dirty="0">
                <a:solidFill>
                  <a:schemeClr val="bg1"/>
                </a:solidFill>
                <a:latin typeface="Adobe Caslon Pro Bold" pitchFamily="18" charset="-18"/>
              </a:rPr>
            </a:br>
            <a:r>
              <a:rPr lang="sk-SK" sz="3600" dirty="0" smtClean="0">
                <a:latin typeface="Adobe Caslon Pro Bold" pitchFamily="18" charset="-18"/>
              </a:rPr>
              <a:t/>
            </a:r>
            <a:br>
              <a:rPr lang="sk-SK" sz="3600" dirty="0" smtClean="0">
                <a:latin typeface="Adobe Caslon Pro Bold" pitchFamily="18" charset="-18"/>
              </a:rPr>
            </a:br>
            <a:r>
              <a:rPr lang="sk-SK" sz="3600" dirty="0">
                <a:latin typeface="Adobe Caslon Pro Bold" pitchFamily="18" charset="-18"/>
              </a:rPr>
              <a:t/>
            </a:r>
            <a:br>
              <a:rPr lang="sk-SK" sz="3600" dirty="0">
                <a:latin typeface="Adobe Caslon Pro Bold" pitchFamily="18" charset="-18"/>
              </a:rPr>
            </a:br>
            <a:r>
              <a:rPr lang="sk-SK" sz="3800" dirty="0" smtClean="0">
                <a:solidFill>
                  <a:schemeClr val="bg1"/>
                </a:solidFill>
                <a:latin typeface="Adobe Caslon Pro Bold" pitchFamily="18" charset="-18"/>
              </a:rPr>
              <a:t>Portugalsko</a:t>
            </a:r>
            <a:endParaRPr lang="sk-SK" sz="3800" dirty="0">
              <a:solidFill>
                <a:schemeClr val="bg1"/>
              </a:solidFill>
              <a:latin typeface="Adobe Caslon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a\Downloads\IMG_20171020_151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ma\Downloads\IMG_20171020_150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000" b="1" dirty="0" smtClean="0">
                <a:latin typeface="Adobe Caslon Pro Bold" pitchFamily="18" charset="-18"/>
              </a:rPr>
              <a:t/>
            </a:r>
            <a:br>
              <a:rPr lang="sk-SK" sz="2000" b="1" dirty="0" smtClean="0">
                <a:latin typeface="Adobe Caslon Pro Bold" pitchFamily="18" charset="-18"/>
              </a:rPr>
            </a:br>
            <a:r>
              <a:rPr lang="sk-SK" sz="2000" b="1" dirty="0" smtClean="0">
                <a:latin typeface="Adobe Caslon Pro Bold" pitchFamily="18" charset="-18"/>
              </a:rPr>
              <a:t/>
            </a:r>
            <a:br>
              <a:rPr lang="sk-SK" sz="2000" b="1" dirty="0" smtClean="0">
                <a:latin typeface="Adobe Caslon Pro Bold" pitchFamily="18" charset="-18"/>
              </a:rPr>
            </a:br>
            <a:r>
              <a:rPr lang="sk-SK" sz="2000" b="1" dirty="0" smtClean="0">
                <a:latin typeface="Adobe Caslon Pro Bold" pitchFamily="18" charset="-18"/>
              </a:rPr>
              <a:t/>
            </a:r>
            <a:br>
              <a:rPr lang="sk-SK" sz="2000" b="1" dirty="0" smtClean="0">
                <a:latin typeface="Adobe Caslon Pro Bold" pitchFamily="18" charset="-18"/>
              </a:rPr>
            </a:br>
            <a:r>
              <a:rPr lang="sk-SK" sz="4200" b="1" dirty="0" smtClean="0">
                <a:latin typeface="Adobe Caslon Pro Bold" pitchFamily="18" charset="-18"/>
              </a:rPr>
              <a:t>Školiace strediská</a:t>
            </a:r>
            <a:r>
              <a:rPr lang="sk-SK" dirty="0" smtClean="0">
                <a:latin typeface="Adobe Caslon Pro" pitchFamily="18" charset="-18"/>
              </a:rPr>
              <a:t/>
            </a:r>
            <a:br>
              <a:rPr lang="sk-SK" dirty="0" smtClean="0">
                <a:latin typeface="Adobe Caslon Pro" pitchFamily="18" charset="-18"/>
              </a:rPr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 err="1" smtClean="0">
                <a:latin typeface="Adobe Caslon Pro" pitchFamily="18" charset="-18"/>
              </a:rPr>
              <a:t>Car</a:t>
            </a:r>
            <a:r>
              <a:rPr lang="sk-SK" b="1" dirty="0" smtClean="0">
                <a:latin typeface="Adobe Caslon Pro" pitchFamily="18" charset="-18"/>
              </a:rPr>
              <a:t> </a:t>
            </a:r>
            <a:r>
              <a:rPr lang="sk-SK" b="1" dirty="0" err="1" smtClean="0">
                <a:latin typeface="Adobe Caslon Pro" pitchFamily="18" charset="-18"/>
              </a:rPr>
              <a:t>Academy</a:t>
            </a:r>
            <a:r>
              <a:rPr lang="sk-SK" b="1" dirty="0" smtClean="0">
                <a:latin typeface="Adobe Caslon Pro" pitchFamily="18" charset="-18"/>
              </a:rPr>
              <a:t>, Lisabon</a:t>
            </a:r>
          </a:p>
          <a:p>
            <a:pPr>
              <a:buNone/>
            </a:pPr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smtClean="0">
                <a:latin typeface="Adobe Caslon Pro" pitchFamily="18" charset="-18"/>
              </a:rPr>
              <a:t>CEPRA, Lisabon</a:t>
            </a:r>
          </a:p>
          <a:p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smtClean="0">
                <a:latin typeface="Adobe Caslon Pro" pitchFamily="18" charset="-18"/>
              </a:rPr>
              <a:t>ATEC, </a:t>
            </a:r>
            <a:r>
              <a:rPr lang="sk-SK" b="1" dirty="0" err="1" smtClean="0">
                <a:latin typeface="Adobe Caslon Pro" pitchFamily="18" charset="-18"/>
              </a:rPr>
              <a:t>Setúbal</a:t>
            </a:r>
            <a:endParaRPr lang="sk-SK" b="1" dirty="0" smtClean="0">
              <a:latin typeface="Adobe Caslon Pro" pitchFamily="18" charset="-18"/>
            </a:endParaRPr>
          </a:p>
          <a:p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smtClean="0">
                <a:latin typeface="Adobe Caslon Pro" pitchFamily="18" charset="-18"/>
              </a:rPr>
              <a:t>GRUPO SALVADOR CAETANO, </a:t>
            </a:r>
            <a:r>
              <a:rPr lang="sk-SK" b="1" dirty="0" err="1" smtClean="0">
                <a:latin typeface="Adobe Caslon Pro" pitchFamily="18" charset="-18"/>
              </a:rPr>
              <a:t>Sintra</a:t>
            </a:r>
            <a:r>
              <a:rPr lang="sk-SK" b="1" dirty="0" smtClean="0">
                <a:latin typeface="Adobe Caslon Pro" pitchFamily="18" charset="-18"/>
              </a:rPr>
              <a:t/>
            </a:r>
            <a:br>
              <a:rPr lang="sk-SK" b="1" dirty="0" smtClean="0">
                <a:latin typeface="Adobe Caslon Pro" pitchFamily="18" charset="-18"/>
              </a:rPr>
            </a:b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Adobe Caslon Pro Bold" pitchFamily="18" charset="-18"/>
              </a:rPr>
              <a:t/>
            </a:r>
            <a:br>
              <a:rPr lang="sk-SK" b="1" dirty="0" smtClean="0">
                <a:latin typeface="Adobe Caslon Pro Bold" pitchFamily="18" charset="-18"/>
              </a:rPr>
            </a:br>
            <a:r>
              <a:rPr lang="sk-SK" b="1" dirty="0" smtClean="0">
                <a:latin typeface="Adobe Caslon Pro Bold" pitchFamily="18" charset="-18"/>
              </a:rPr>
              <a:t>Školiace strediská</a:t>
            </a:r>
            <a:r>
              <a:rPr lang="sk-SK" dirty="0" smtClean="0">
                <a:latin typeface="Adobe Caslon Pro Bold" pitchFamily="18" charset="-18"/>
              </a:rPr>
              <a:t/>
            </a:r>
            <a:br>
              <a:rPr lang="sk-SK" dirty="0" smtClean="0">
                <a:latin typeface="Adobe Caslon Pro Bold" pitchFamily="18" charset="-18"/>
              </a:rPr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sk-SK" dirty="0" smtClean="0">
                <a:latin typeface="Adobe Caslon Pro" pitchFamily="18" charset="-18"/>
              </a:rPr>
              <a:t>	Školiace strediská pripravujú žiakov po ukončení základného  vzdelania, kde si vyberajú žiakov na základe pohovorov a psychotestov. Záujem o takýto typ štúdia je veľký, preto si môžu vyberať (napr. GRUPO SALVADOR CAETANO z 200 prihlásených žiakov prijímajú 40 žiakov). </a:t>
            </a:r>
          </a:p>
          <a:p>
            <a:pPr algn="just">
              <a:buNone/>
            </a:pPr>
            <a:r>
              <a:rPr lang="sk-SK" dirty="0" smtClean="0">
                <a:latin typeface="Adobe Caslon Pro" pitchFamily="18" charset="-18"/>
              </a:rPr>
              <a:t>	Tieto strediská sú veľmi dobre vybavené, financované sú z Ministerstva práce a priamo od zamestnávateľov. Zároveň v týchto strediskách v poobedňajších a večerných hodinách preškoľujú zamestnancov firiem a servisov, ktorým  školenie hradí firma, alebo každý sám (ak si chce zvýšiť kvalifikáciu). </a:t>
            </a:r>
            <a:endParaRPr lang="sk-SK" dirty="0">
              <a:latin typeface="Adobe Caslon Pro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dobe Caslon Pro" pitchFamily="18" charset="-18"/>
              </a:rPr>
              <a:t/>
            </a:r>
            <a:br>
              <a:rPr lang="sk-SK" dirty="0" smtClean="0">
                <a:latin typeface="Adobe Caslon Pro" pitchFamily="18" charset="-18"/>
              </a:rPr>
            </a:br>
            <a:r>
              <a:rPr lang="sk-SK" sz="4900" dirty="0" err="1" smtClean="0">
                <a:latin typeface="Adobe Caslon Pro Bold" pitchFamily="18" charset="-18"/>
              </a:rPr>
              <a:t>Car</a:t>
            </a:r>
            <a:r>
              <a:rPr lang="sk-SK" sz="4900" dirty="0" smtClean="0">
                <a:latin typeface="Adobe Caslon Pro Bold" pitchFamily="18" charset="-18"/>
              </a:rPr>
              <a:t> </a:t>
            </a:r>
            <a:r>
              <a:rPr lang="sk-SK" sz="4900" dirty="0" err="1" smtClean="0">
                <a:latin typeface="Adobe Caslon Pro Bold" pitchFamily="18" charset="-18"/>
              </a:rPr>
              <a:t>Academy</a:t>
            </a:r>
            <a:r>
              <a:rPr lang="sk-SK" sz="4900" dirty="0" smtClean="0">
                <a:latin typeface="Adobe Caslon Pro Bold" pitchFamily="18" charset="-18"/>
              </a:rPr>
              <a:t>, Lisabon</a:t>
            </a:r>
            <a:r>
              <a:rPr lang="sk-SK" dirty="0" smtClean="0">
                <a:latin typeface="Adobe Caslon Pro" pitchFamily="18" charset="-18"/>
              </a:rPr>
              <a:t/>
            </a:r>
            <a:br>
              <a:rPr lang="sk-SK" dirty="0" smtClean="0">
                <a:latin typeface="Adobe Caslon Pro" pitchFamily="18" charset="-18"/>
              </a:rPr>
            </a:br>
            <a:endParaRPr lang="sk-SK" dirty="0"/>
          </a:p>
        </p:txBody>
      </p:sp>
      <p:pic>
        <p:nvPicPr>
          <p:cNvPr id="5122" name="Picture 2" descr="C:\Users\Ema\Downloads\IMG_20171011_162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1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ma\Downloads\IMG_20171011_162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ma\Downloads\IMG_20171011_163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dobe Caslon Pro" pitchFamily="18" charset="-18"/>
              </a:rPr>
              <a:t/>
            </a:r>
            <a:br>
              <a:rPr lang="sk-SK" dirty="0" smtClean="0">
                <a:latin typeface="Adobe Caslon Pro" pitchFamily="18" charset="-18"/>
              </a:rPr>
            </a:br>
            <a:r>
              <a:rPr lang="sk-SK" sz="4900" dirty="0" smtClean="0">
                <a:latin typeface="Adobe Caslon Pro Bold" pitchFamily="18" charset="-18"/>
              </a:rPr>
              <a:t>CEPRA, Lisabon</a:t>
            </a:r>
            <a:r>
              <a:rPr lang="sk-SK" dirty="0" smtClean="0">
                <a:latin typeface="Adobe Caslon Pro Bold" pitchFamily="18" charset="-18"/>
              </a:rPr>
              <a:t/>
            </a:r>
            <a:br>
              <a:rPr lang="sk-SK" dirty="0" smtClean="0">
                <a:latin typeface="Adobe Caslon Pro Bold" pitchFamily="18" charset="-18"/>
              </a:rPr>
            </a:br>
            <a:endParaRPr lang="sk-SK" dirty="0">
              <a:latin typeface="Adobe Caslon Pro Bold" pitchFamily="18" charset="-18"/>
            </a:endParaRPr>
          </a:p>
        </p:txBody>
      </p:sp>
      <p:pic>
        <p:nvPicPr>
          <p:cNvPr id="8194" name="Picture 2" descr="C:\Users\Ema\Downloads\IMG_20171016_11543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ma\Downloads\IMG_20171016_103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ma\Downloads\IMG_20171016_11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a\Downloads\IMG_20171012_1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78695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Obsah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>
                <a:latin typeface="Adobe Caslon Pro Bold" pitchFamily="18" charset="-18"/>
              </a:rPr>
              <a:t>Stručné  zhrnutie programu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Adobe Caslon Pro Bold" pitchFamily="18" charset="-18"/>
              </a:rPr>
              <a:t>Zámer stáže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Adobe Caslon Pro Bold" pitchFamily="18" charset="-18"/>
              </a:rPr>
              <a:t>Odborné návštevy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Adobe Caslon Pro Bold" pitchFamily="18" charset="-18"/>
              </a:rPr>
              <a:t>Kultúrne návštevy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Adobe Caslon Pro Bold" pitchFamily="18" charset="-18"/>
              </a:rPr>
              <a:t>Záverečné vyhodnotenie a slávnostné odovzdávanie certifikátov</a:t>
            </a:r>
            <a:endParaRPr lang="sk-SK" dirty="0">
              <a:latin typeface="Adobe Caslon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ma\Downloads\IMG_20171016_113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ma\Downloads\IMG_20171016_114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dobe Caslon Pro" pitchFamily="18" charset="-18"/>
              </a:rPr>
              <a:t/>
            </a:r>
            <a:br>
              <a:rPr lang="sk-SK" dirty="0" smtClean="0">
                <a:latin typeface="Adobe Caslon Pro" pitchFamily="18" charset="-18"/>
              </a:rPr>
            </a:br>
            <a:r>
              <a:rPr lang="sk-SK" sz="4900" dirty="0" smtClean="0">
                <a:latin typeface="Adobe Caslon Pro Bold" pitchFamily="18" charset="-18"/>
              </a:rPr>
              <a:t>ATEC, </a:t>
            </a:r>
            <a:r>
              <a:rPr lang="sk-SK" sz="4900" dirty="0" err="1" smtClean="0">
                <a:latin typeface="Adobe Caslon Pro Bold" pitchFamily="18" charset="-18"/>
              </a:rPr>
              <a:t>Setúbal</a:t>
            </a:r>
            <a:r>
              <a:rPr lang="sk-SK" dirty="0" smtClean="0">
                <a:latin typeface="Adobe Caslon Pro Bold" pitchFamily="18" charset="-18"/>
              </a:rPr>
              <a:t/>
            </a:r>
            <a:br>
              <a:rPr lang="sk-SK" dirty="0" smtClean="0">
                <a:latin typeface="Adobe Caslon Pro Bold" pitchFamily="18" charset="-18"/>
              </a:rPr>
            </a:br>
            <a:endParaRPr lang="sk-SK" dirty="0">
              <a:latin typeface="Adobe Caslon Pro Bold" pitchFamily="18" charset="-18"/>
            </a:endParaRPr>
          </a:p>
        </p:txBody>
      </p:sp>
      <p:pic>
        <p:nvPicPr>
          <p:cNvPr id="13314" name="Picture 2" descr="C:\Users\Ema\Downloads\IMG_20171018_114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ma\Downloads\IMG_20171018_112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ma\Downloads\IMG_20171018_112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ma\Downloads\IMG_20171018_11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a\Downloads\IMG_20171018_113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Adobe Caslon Pro" pitchFamily="18" charset="-18"/>
              </a:rPr>
              <a:t>GRUPO SALVADOR CAETANO, </a:t>
            </a:r>
            <a:r>
              <a:rPr lang="sk-SK" b="1" dirty="0" err="1" smtClean="0">
                <a:latin typeface="Adobe Caslon Pro" pitchFamily="18" charset="-18"/>
              </a:rPr>
              <a:t>Sintra</a:t>
            </a:r>
            <a:endParaRPr lang="sk-SK" b="1" dirty="0"/>
          </a:p>
        </p:txBody>
      </p:sp>
      <p:pic>
        <p:nvPicPr>
          <p:cNvPr id="1026" name="Picture 2" descr="C:\Users\Ema\Downloads\IMG_20171019_12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ma\Downloads\IMG_20171019_113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a\Downloads\IMG_20171019_113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Stručné zhrnutie programu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>
                <a:latin typeface="Adobe Caslon Pro Bold" pitchFamily="18" charset="-18"/>
              </a:rPr>
              <a:t>Program </a:t>
            </a:r>
            <a:r>
              <a:rPr lang="sk-SK" dirty="0" err="1" smtClean="0">
                <a:latin typeface="Adobe Caslon Pro Bold" pitchFamily="18" charset="-18"/>
              </a:rPr>
              <a:t>Erasmus</a:t>
            </a:r>
            <a:r>
              <a:rPr lang="sk-SK" dirty="0" smtClean="0">
                <a:latin typeface="Adobe Caslon Pro Bold" pitchFamily="18" charset="-18"/>
              </a:rPr>
              <a:t>+ </a:t>
            </a:r>
            <a:br>
              <a:rPr lang="sk-SK" dirty="0" smtClean="0">
                <a:latin typeface="Adobe Caslon Pro Bold" pitchFamily="18" charset="-18"/>
              </a:rPr>
            </a:br>
            <a:r>
              <a:rPr lang="sk-SK" dirty="0" smtClean="0">
                <a:latin typeface="Adobe Caslon Pro Bold" pitchFamily="18" charset="-18"/>
              </a:rPr>
              <a:t>„Rozvoj a získavanie odbornosti žiakov a učiteľov Technickej akadémie Zvolen za hranicami Slovenskej republiky“</a:t>
            </a:r>
          </a:p>
          <a:p>
            <a:r>
              <a:rPr lang="sk-SK" dirty="0" smtClean="0">
                <a:latin typeface="Adobe Caslon Pro Bold" pitchFamily="18" charset="-18"/>
              </a:rPr>
              <a:t>08.10.2017 – 21.10.2017</a:t>
            </a:r>
          </a:p>
          <a:p>
            <a:r>
              <a:rPr lang="sk-SK" dirty="0" err="1" smtClean="0">
                <a:latin typeface="Adobe Caslon Pro Bold" pitchFamily="18" charset="-18"/>
              </a:rPr>
              <a:t>Montijo</a:t>
            </a:r>
            <a:r>
              <a:rPr lang="sk-SK" dirty="0" smtClean="0">
                <a:latin typeface="Adobe Caslon Pro Bold" pitchFamily="18" charset="-18"/>
              </a:rPr>
              <a:t>, Portugalsko</a:t>
            </a:r>
          </a:p>
          <a:p>
            <a:r>
              <a:rPr lang="sk-SK" dirty="0" smtClean="0">
                <a:latin typeface="Adobe Caslon Pro Bold" pitchFamily="18" charset="-18"/>
              </a:rPr>
              <a:t>Získanie </a:t>
            </a:r>
            <a:r>
              <a:rPr lang="sk-SK" dirty="0" err="1" smtClean="0">
                <a:latin typeface="Adobe Caslon Pro Bold" pitchFamily="18" charset="-18"/>
              </a:rPr>
              <a:t>Europasu</a:t>
            </a:r>
            <a:r>
              <a:rPr lang="sk-SK" dirty="0" smtClean="0">
                <a:latin typeface="Adobe Caslon Pro Bold" pitchFamily="18" charset="-18"/>
              </a:rPr>
              <a:t> Mobility</a:t>
            </a:r>
          </a:p>
          <a:p>
            <a:r>
              <a:rPr lang="sk-SK" dirty="0" smtClean="0">
                <a:latin typeface="Adobe Caslon Pro Bold" pitchFamily="18" charset="-18"/>
              </a:rPr>
              <a:t>Odborné návštevy 1 odbornej školy, 4 školiacich stredísk, 4 firiem a 5 autoservisov a kultúrne návštevy</a:t>
            </a:r>
            <a:endParaRPr lang="sk-SK" dirty="0">
              <a:latin typeface="Adobe Caslon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ma\Downloads\IMG_20171019_114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latin typeface="Adobe Caslon Pro Bold" pitchFamily="18" charset="-18"/>
              </a:rPr>
              <a:t>Firmy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b="1" dirty="0" smtClean="0">
                <a:latin typeface="Adobe Caslon Pro" pitchFamily="18" charset="-18"/>
              </a:rPr>
              <a:t>PRENSO METAL, </a:t>
            </a:r>
            <a:r>
              <a:rPr lang="sk-SK" b="1" dirty="0" err="1" smtClean="0">
                <a:latin typeface="Adobe Caslon Pro" pitchFamily="18" charset="-18"/>
              </a:rPr>
              <a:t>Lda</a:t>
            </a:r>
            <a:r>
              <a:rPr lang="sk-SK" b="1" dirty="0" smtClean="0">
                <a:latin typeface="Adobe Caslon Pro" pitchFamily="18" charset="-18"/>
              </a:rPr>
              <a:t>., </a:t>
            </a:r>
            <a:r>
              <a:rPr lang="sk-SK" b="1" dirty="0" err="1" smtClean="0">
                <a:latin typeface="Adobe Caslon Pro" pitchFamily="18" charset="-18"/>
              </a:rPr>
              <a:t>Alcochete</a:t>
            </a:r>
            <a:endParaRPr lang="sk-SK" b="1" dirty="0" smtClean="0">
              <a:latin typeface="Adobe Caslon Pro" pitchFamily="18" charset="-18"/>
            </a:endParaRPr>
          </a:p>
          <a:p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smtClean="0">
                <a:latin typeface="Adobe Caslon Pro" pitchFamily="18" charset="-18"/>
              </a:rPr>
              <a:t>MONTIMETAL, </a:t>
            </a:r>
            <a:r>
              <a:rPr lang="sk-SK" b="1" dirty="0" err="1" smtClean="0">
                <a:latin typeface="Adobe Caslon Pro" pitchFamily="18" charset="-18"/>
              </a:rPr>
              <a:t>Lda</a:t>
            </a:r>
            <a:r>
              <a:rPr lang="sk-SK" b="1" dirty="0" smtClean="0">
                <a:latin typeface="Adobe Caslon Pro" pitchFamily="18" charset="-18"/>
              </a:rPr>
              <a:t>., </a:t>
            </a:r>
            <a:r>
              <a:rPr lang="sk-SK" b="1" dirty="0" err="1" smtClean="0">
                <a:latin typeface="Adobe Caslon Pro" pitchFamily="18" charset="-18"/>
              </a:rPr>
              <a:t>Montijo</a:t>
            </a:r>
            <a:endParaRPr lang="sk-SK" b="1" dirty="0" smtClean="0">
              <a:latin typeface="Adobe Caslon Pro" pitchFamily="18" charset="-18"/>
            </a:endParaRPr>
          </a:p>
          <a:p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err="1" smtClean="0">
                <a:latin typeface="Adobe Caslon Pro" pitchFamily="18" charset="-18"/>
              </a:rPr>
              <a:t>Metalomecanica</a:t>
            </a:r>
            <a:r>
              <a:rPr lang="sk-SK" b="1" dirty="0" smtClean="0">
                <a:latin typeface="Adobe Caslon Pro" pitchFamily="18" charset="-18"/>
              </a:rPr>
              <a:t> – METAL CONSER, </a:t>
            </a:r>
            <a:r>
              <a:rPr lang="sk-SK" b="1" dirty="0" err="1" smtClean="0">
                <a:latin typeface="Adobe Caslon Pro" pitchFamily="18" charset="-18"/>
              </a:rPr>
              <a:t>Lda</a:t>
            </a:r>
            <a:r>
              <a:rPr lang="sk-SK" b="1" dirty="0" smtClean="0">
                <a:latin typeface="Adobe Caslon Pro" pitchFamily="18" charset="-18"/>
              </a:rPr>
              <a:t>., </a:t>
            </a:r>
          </a:p>
          <a:p>
            <a:pPr>
              <a:buNone/>
            </a:pPr>
            <a:r>
              <a:rPr lang="sk-SK" b="1" dirty="0" smtClean="0">
                <a:latin typeface="Adobe Caslon Pro" pitchFamily="18" charset="-18"/>
              </a:rPr>
              <a:t>	</a:t>
            </a:r>
            <a:r>
              <a:rPr lang="sk-SK" b="1" dirty="0" err="1" smtClean="0">
                <a:latin typeface="Adobe Caslon Pro" pitchFamily="18" charset="-18"/>
              </a:rPr>
              <a:t>Montijo</a:t>
            </a:r>
            <a:endParaRPr lang="sk-SK" b="1" dirty="0" smtClean="0">
              <a:latin typeface="Adobe Caslon Pro" pitchFamily="18" charset="-18"/>
            </a:endParaRPr>
          </a:p>
          <a:p>
            <a:pPr>
              <a:buNone/>
            </a:pPr>
            <a:endParaRPr lang="sk-SK" b="1" dirty="0" smtClean="0">
              <a:latin typeface="Adobe Caslon Pro" pitchFamily="18" charset="-18"/>
            </a:endParaRPr>
          </a:p>
          <a:p>
            <a:r>
              <a:rPr lang="sk-SK" b="1" dirty="0" smtClean="0">
                <a:latin typeface="Adobe Caslon Pro" pitchFamily="18" charset="-18"/>
              </a:rPr>
              <a:t>PHILIPS, Lisabon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Adobe Caslon Pro" pitchFamily="18" charset="-18"/>
              </a:rPr>
              <a:t/>
            </a:r>
            <a:br>
              <a:rPr lang="sk-SK" b="1" dirty="0" smtClean="0">
                <a:latin typeface="Adobe Caslon Pro" pitchFamily="18" charset="-18"/>
              </a:rPr>
            </a:br>
            <a:r>
              <a:rPr lang="sk-SK" b="1" dirty="0" smtClean="0">
                <a:latin typeface="Adobe Caslon Pro" pitchFamily="18" charset="-18"/>
              </a:rPr>
              <a:t>PRENSO METAL, </a:t>
            </a:r>
            <a:r>
              <a:rPr lang="sk-SK" b="1" dirty="0" err="1" smtClean="0">
                <a:latin typeface="Adobe Caslon Pro" pitchFamily="18" charset="-18"/>
              </a:rPr>
              <a:t>Lda</a:t>
            </a:r>
            <a:r>
              <a:rPr lang="sk-SK" b="1" dirty="0" smtClean="0">
                <a:latin typeface="Adobe Caslon Pro" pitchFamily="18" charset="-18"/>
              </a:rPr>
              <a:t>., </a:t>
            </a:r>
            <a:r>
              <a:rPr lang="sk-SK" b="1" dirty="0" err="1" smtClean="0">
                <a:latin typeface="Adobe Caslon Pro" pitchFamily="18" charset="-18"/>
              </a:rPr>
              <a:t>Alcochete</a:t>
            </a:r>
            <a:r>
              <a:rPr lang="sk-SK" b="1" dirty="0" smtClean="0">
                <a:latin typeface="Adobe Caslon Pro" pitchFamily="18" charset="-18"/>
              </a:rPr>
              <a:t/>
            </a:r>
            <a:br>
              <a:rPr lang="sk-SK" b="1" dirty="0" smtClean="0">
                <a:latin typeface="Adobe Caslon Pro" pitchFamily="18" charset="-18"/>
              </a:rPr>
            </a:br>
            <a:endParaRPr lang="sk-SK" dirty="0"/>
          </a:p>
        </p:txBody>
      </p:sp>
      <p:pic>
        <p:nvPicPr>
          <p:cNvPr id="5122" name="Picture 2" descr="C:\Users\Ema\Downloads\IMG_20171018_17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10215602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ma\Downloads\IMG_20171018_162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ma\Downloads\IMG_20171018_162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ma\Downloads\IMG_20171018_16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429684" cy="659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600" b="1" dirty="0" smtClean="0">
                <a:latin typeface="Adobe Caslon Pro" pitchFamily="18" charset="-18"/>
              </a:rPr>
              <a:t/>
            </a:r>
            <a:br>
              <a:rPr lang="sk-SK" sz="3600" b="1" dirty="0" smtClean="0">
                <a:latin typeface="Adobe Caslon Pro" pitchFamily="18" charset="-18"/>
              </a:rPr>
            </a:br>
            <a:r>
              <a:rPr lang="sk-SK" sz="3600" b="1" dirty="0" err="1" smtClean="0">
                <a:latin typeface="Adobe Caslon Pro" pitchFamily="18" charset="-18"/>
              </a:rPr>
              <a:t>Metalomecanica</a:t>
            </a:r>
            <a:r>
              <a:rPr lang="sk-SK" sz="3600" b="1" dirty="0" smtClean="0">
                <a:latin typeface="Adobe Caslon Pro" pitchFamily="18" charset="-18"/>
              </a:rPr>
              <a:t> – METAL CONSER, </a:t>
            </a:r>
            <a:r>
              <a:rPr lang="sk-SK" sz="3600" b="1" dirty="0" err="1" smtClean="0">
                <a:latin typeface="Adobe Caslon Pro" pitchFamily="18" charset="-18"/>
              </a:rPr>
              <a:t>Lda</a:t>
            </a:r>
            <a:r>
              <a:rPr lang="sk-SK" sz="3600" b="1" dirty="0" smtClean="0">
                <a:latin typeface="Adobe Caslon Pro" pitchFamily="18" charset="-18"/>
              </a:rPr>
              <a:t>., </a:t>
            </a:r>
            <a:br>
              <a:rPr lang="sk-SK" sz="3600" b="1" dirty="0" smtClean="0">
                <a:latin typeface="Adobe Caslon Pro" pitchFamily="18" charset="-18"/>
              </a:rPr>
            </a:br>
            <a:r>
              <a:rPr lang="sk-SK" sz="3600" b="1" dirty="0" smtClean="0">
                <a:latin typeface="Adobe Caslon Pro" pitchFamily="18" charset="-18"/>
              </a:rPr>
              <a:t>	</a:t>
            </a:r>
            <a:r>
              <a:rPr lang="sk-SK" sz="3600" b="1" dirty="0" err="1" smtClean="0">
                <a:latin typeface="Adobe Caslon Pro" pitchFamily="18" charset="-18"/>
              </a:rPr>
              <a:t>Montijo</a:t>
            </a:r>
            <a:r>
              <a:rPr lang="sk-SK" b="1" dirty="0" smtClean="0">
                <a:latin typeface="Adobe Caslon Pro" pitchFamily="18" charset="-18"/>
              </a:rPr>
              <a:t/>
            </a:r>
            <a:br>
              <a:rPr lang="sk-SK" b="1" dirty="0" smtClean="0">
                <a:latin typeface="Adobe Caslon Pro" pitchFamily="18" charset="-18"/>
              </a:rPr>
            </a:br>
            <a:endParaRPr lang="sk-SK" dirty="0"/>
          </a:p>
        </p:txBody>
      </p:sp>
      <p:pic>
        <p:nvPicPr>
          <p:cNvPr id="9218" name="Picture 2" descr="C:\Users\Ema\Downloads\IMG_20171019_153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ma\Downloads\IMG_20171019_145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ma\Downloads\IMG_20171019_144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ma\Downloads\IMG_20171019_15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Zámer stáže 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>
                <a:latin typeface="Adobe Caslon Pro Bold" pitchFamily="18" charset="-18"/>
              </a:rPr>
              <a:t>Odborná stáž bola zameraná na získavanie skúseností a informácií pre porovnanie systému odbornej prípravy a vzdelávania žiakov v príbuzných technických odboroch v Portugalsku a na Slovensku. V rámci stáže sme navštívili strednú odbornú školu, niekoľko školiacich stredísk, strojárskych  firiem a </a:t>
            </a:r>
            <a:r>
              <a:rPr lang="sk-SK" dirty="0" smtClean="0">
                <a:latin typeface="Adobe Caslon Pro Bold" pitchFamily="18" charset="-18"/>
              </a:rPr>
              <a:t>autoservisov.</a:t>
            </a:r>
            <a:endParaRPr lang="sk-SK" dirty="0">
              <a:latin typeface="Adobe Caslon Pro Bold" pitchFamily="18" charset="-18"/>
            </a:endParaRP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Adobe Caslon Pro" pitchFamily="18" charset="-18"/>
              </a:rPr>
              <a:t/>
            </a:r>
            <a:br>
              <a:rPr lang="sk-SK" b="1" dirty="0" smtClean="0">
                <a:latin typeface="Adobe Caslon Pro" pitchFamily="18" charset="-18"/>
              </a:rPr>
            </a:br>
            <a:r>
              <a:rPr lang="sk-SK" b="1" dirty="0" smtClean="0">
                <a:latin typeface="Adobe Caslon Pro" pitchFamily="18" charset="-18"/>
              </a:rPr>
              <a:t>PHILIPS, Lisabon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13314" name="Picture 2" descr="C:\Users\Ema\Downloads\IMG_20171017_160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latin typeface="Adobe Caslon Pro Bold" pitchFamily="18" charset="-18"/>
              </a:rPr>
              <a:t>Autoservisy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sz="3900" b="1" dirty="0" smtClean="0">
                <a:latin typeface="Adobe Caslon Pro" pitchFamily="18" charset="-18"/>
              </a:rPr>
              <a:t>Auto Flora, </a:t>
            </a:r>
            <a:r>
              <a:rPr lang="sk-SK" sz="3900" b="1" dirty="0" err="1" smtClean="0">
                <a:latin typeface="Adobe Caslon Pro" pitchFamily="18" charset="-18"/>
              </a:rPr>
              <a:t>Moito</a:t>
            </a:r>
            <a:endParaRPr lang="sk-SK" sz="3900" b="1" dirty="0" smtClean="0">
              <a:latin typeface="Adobe Caslon Pro" pitchFamily="18" charset="-18"/>
            </a:endParaRPr>
          </a:p>
          <a:p>
            <a:endParaRPr lang="sk-SK" sz="3900" b="1" dirty="0" smtClean="0">
              <a:latin typeface="Adobe Caslon Pro" pitchFamily="18" charset="-18"/>
            </a:endParaRPr>
          </a:p>
          <a:p>
            <a:r>
              <a:rPr lang="sk-SK" sz="3900" b="1" dirty="0" err="1" smtClean="0">
                <a:latin typeface="Adobe Caslon Pro" pitchFamily="18" charset="-18"/>
              </a:rPr>
              <a:t>Nuno</a:t>
            </a:r>
            <a:r>
              <a:rPr lang="sk-SK" sz="3900" b="1" dirty="0" smtClean="0">
                <a:latin typeface="Adobe Caslon Pro" pitchFamily="18" charset="-18"/>
              </a:rPr>
              <a:t> </a:t>
            </a:r>
            <a:r>
              <a:rPr lang="sk-SK" sz="3900" b="1" dirty="0" err="1" smtClean="0">
                <a:latin typeface="Adobe Caslon Pro" pitchFamily="18" charset="-18"/>
              </a:rPr>
              <a:t>Barrueca</a:t>
            </a:r>
            <a:r>
              <a:rPr lang="sk-SK" sz="3900" b="1" dirty="0" smtClean="0">
                <a:latin typeface="Adobe Caslon Pro" pitchFamily="18" charset="-18"/>
              </a:rPr>
              <a:t>, </a:t>
            </a:r>
            <a:r>
              <a:rPr lang="sk-SK" sz="3900" b="1" dirty="0" err="1" smtClean="0">
                <a:latin typeface="Adobe Caslon Pro" pitchFamily="18" charset="-18"/>
              </a:rPr>
              <a:t>Montijo</a:t>
            </a:r>
            <a:endParaRPr lang="sk-SK" sz="3900" b="1" dirty="0" smtClean="0">
              <a:latin typeface="Adobe Caslon Pro" pitchFamily="18" charset="-18"/>
            </a:endParaRPr>
          </a:p>
          <a:p>
            <a:endParaRPr lang="sk-SK" sz="3900" b="1" dirty="0" smtClean="0">
              <a:latin typeface="Adobe Caslon Pro" pitchFamily="18" charset="-18"/>
            </a:endParaRPr>
          </a:p>
          <a:p>
            <a:r>
              <a:rPr lang="sk-SK" sz="3900" b="1" dirty="0" err="1" smtClean="0">
                <a:latin typeface="Adobe Caslon Pro" pitchFamily="18" charset="-18"/>
              </a:rPr>
              <a:t>Américo</a:t>
            </a:r>
            <a:r>
              <a:rPr lang="sk-SK" sz="3900" b="1" dirty="0" smtClean="0">
                <a:latin typeface="Adobe Caslon Pro" pitchFamily="18" charset="-18"/>
              </a:rPr>
              <a:t> José </a:t>
            </a:r>
            <a:r>
              <a:rPr lang="sk-SK" sz="3900" b="1" dirty="0" err="1" smtClean="0">
                <a:latin typeface="Adobe Caslon Pro" pitchFamily="18" charset="-18"/>
              </a:rPr>
              <a:t>Croca</a:t>
            </a:r>
            <a:r>
              <a:rPr lang="sk-SK" sz="3900" b="1" dirty="0" smtClean="0">
                <a:latin typeface="Adobe Caslon Pro" pitchFamily="18" charset="-18"/>
              </a:rPr>
              <a:t> </a:t>
            </a:r>
            <a:r>
              <a:rPr lang="sk-SK" sz="3900" b="1" dirty="0" err="1" smtClean="0">
                <a:latin typeface="Adobe Caslon Pro" pitchFamily="18" charset="-18"/>
              </a:rPr>
              <a:t>Pinto</a:t>
            </a:r>
            <a:r>
              <a:rPr lang="sk-SK" sz="3900" b="1" dirty="0" smtClean="0">
                <a:latin typeface="Adobe Caslon Pro" pitchFamily="18" charset="-18"/>
              </a:rPr>
              <a:t> </a:t>
            </a:r>
            <a:r>
              <a:rPr lang="sk-SK" sz="3900" b="1" dirty="0" err="1" smtClean="0">
                <a:latin typeface="Adobe Caslon Pro" pitchFamily="18" charset="-18"/>
              </a:rPr>
              <a:t>Gomes</a:t>
            </a:r>
            <a:r>
              <a:rPr lang="sk-SK" sz="3900" b="1" dirty="0" smtClean="0">
                <a:latin typeface="Adobe Caslon Pro" pitchFamily="18" charset="-18"/>
              </a:rPr>
              <a:t> </a:t>
            </a:r>
            <a:r>
              <a:rPr lang="sk-SK" sz="3900" b="1" dirty="0" err="1" smtClean="0">
                <a:latin typeface="Adobe Caslon Pro" pitchFamily="18" charset="-18"/>
              </a:rPr>
              <a:t>Car</a:t>
            </a:r>
            <a:r>
              <a:rPr lang="sk-SK" sz="3900" b="1" dirty="0" smtClean="0">
                <a:latin typeface="Adobe Caslon Pro" pitchFamily="18" charset="-18"/>
              </a:rPr>
              <a:t>, </a:t>
            </a:r>
            <a:r>
              <a:rPr lang="sk-SK" sz="3900" b="1" dirty="0" err="1" smtClean="0">
                <a:latin typeface="Adobe Caslon Pro" pitchFamily="18" charset="-18"/>
              </a:rPr>
              <a:t>Alcochete</a:t>
            </a:r>
            <a:endParaRPr lang="sk-SK" sz="3900" b="1" dirty="0" smtClean="0">
              <a:latin typeface="Adobe Caslon Pro" pitchFamily="18" charset="-18"/>
            </a:endParaRPr>
          </a:p>
          <a:p>
            <a:endParaRPr lang="sk-SK" sz="3900" b="1" dirty="0" smtClean="0">
              <a:latin typeface="Adobe Caslon Pro" pitchFamily="18" charset="-18"/>
            </a:endParaRPr>
          </a:p>
          <a:p>
            <a:r>
              <a:rPr lang="sk-SK" sz="3900" b="1" dirty="0" err="1" smtClean="0">
                <a:latin typeface="Adobe Caslon Pro" pitchFamily="18" charset="-18"/>
              </a:rPr>
              <a:t>Oficinadrsmart</a:t>
            </a:r>
            <a:r>
              <a:rPr lang="sk-SK" sz="3900" b="1" dirty="0" smtClean="0">
                <a:latin typeface="Adobe Caslon Pro" pitchFamily="18" charset="-18"/>
              </a:rPr>
              <a:t>, </a:t>
            </a:r>
            <a:r>
              <a:rPr lang="sk-SK" sz="3900" b="1" dirty="0" err="1" smtClean="0">
                <a:latin typeface="Adobe Caslon Pro" pitchFamily="18" charset="-18"/>
              </a:rPr>
              <a:t>Montijo</a:t>
            </a:r>
            <a:endParaRPr lang="sk-SK" sz="3900" b="1" dirty="0" smtClean="0">
              <a:latin typeface="Adobe Caslon Pro" pitchFamily="18" charset="-18"/>
            </a:endParaRPr>
          </a:p>
          <a:p>
            <a:endParaRPr lang="sk-SK" sz="3900" b="1" dirty="0" smtClean="0">
              <a:latin typeface="Adobe Caslon Pro" pitchFamily="18" charset="-18"/>
            </a:endParaRPr>
          </a:p>
          <a:p>
            <a:r>
              <a:rPr lang="sk-SK" sz="3900" b="1" dirty="0" err="1" smtClean="0">
                <a:latin typeface="Adobe Caslon Pro" pitchFamily="18" charset="-18"/>
              </a:rPr>
              <a:t>Cartekh</a:t>
            </a:r>
            <a:r>
              <a:rPr lang="sk-SK" sz="3900" b="1" dirty="0" smtClean="0">
                <a:latin typeface="Adobe Caslon Pro" pitchFamily="18" charset="-18"/>
              </a:rPr>
              <a:t>, </a:t>
            </a:r>
            <a:r>
              <a:rPr lang="sk-SK" sz="3900" b="1" dirty="0" err="1" smtClean="0">
                <a:latin typeface="Adobe Caslon Pro" pitchFamily="18" charset="-18"/>
              </a:rPr>
              <a:t>Montijo</a:t>
            </a:r>
            <a:endParaRPr lang="sk-SK" sz="3900" b="1" dirty="0" smtClean="0">
              <a:latin typeface="Adobe Caslon Pro" pitchFamily="18" charset="-18"/>
            </a:endParaRP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ma\Downloads\IMG_20171009_155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ma\Downloads\IMG_20171009_16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ma\Downloads\IMG_20171009_17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a\Downloads\IMG_20171011_095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ma\Downloads\IMG_20171011_10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a\Downloads\IMG_20171011_102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Ema\Downloads\IMG_20171011_102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871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latin typeface="Adobe Caslon Pro Bold" pitchFamily="18" charset="-18"/>
              </a:rPr>
              <a:t>Kultúrne návštevy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sk-SK" dirty="0" err="1" smtClean="0">
                <a:latin typeface="Adobe Caslon Pro Bold" pitchFamily="18" charset="-18"/>
              </a:rPr>
              <a:t>Montijo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Alcochete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Palmela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smtClean="0">
                <a:latin typeface="Adobe Caslon Pro Bold" pitchFamily="18" charset="-18"/>
              </a:rPr>
              <a:t>Lisabon</a:t>
            </a:r>
          </a:p>
          <a:p>
            <a:r>
              <a:rPr lang="sk-SK" dirty="0" err="1" smtClean="0">
                <a:latin typeface="Adobe Caslon Pro Bold" pitchFamily="18" charset="-18"/>
              </a:rPr>
              <a:t>Sesimbra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Setúbal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smtClean="0">
                <a:latin typeface="Adobe Caslon Pro Bold" pitchFamily="18" charset="-18"/>
              </a:rPr>
              <a:t>Hrad sv. Juraja v Lisabone</a:t>
            </a:r>
          </a:p>
          <a:p>
            <a:r>
              <a:rPr lang="sk-SK" dirty="0" err="1" smtClean="0">
                <a:latin typeface="Adobe Caslon Pro Bold" pitchFamily="18" charset="-18"/>
              </a:rPr>
              <a:t>Belém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smtClean="0">
                <a:latin typeface="Adobe Caslon Pro Bold" pitchFamily="18" charset="-18"/>
              </a:rPr>
              <a:t>Kláštor Rádu sv. </a:t>
            </a:r>
            <a:r>
              <a:rPr lang="sk-SK" dirty="0" err="1" smtClean="0">
                <a:latin typeface="Adobe Caslon Pro Bold" pitchFamily="18" charset="-18"/>
              </a:rPr>
              <a:t>Jeronýma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smtClean="0">
                <a:latin typeface="Adobe Caslon Pro Bold" pitchFamily="18" charset="-18"/>
              </a:rPr>
              <a:t>Múzeum kočov</a:t>
            </a:r>
          </a:p>
          <a:p>
            <a:r>
              <a:rPr lang="sk-SK" dirty="0" err="1" smtClean="0">
                <a:latin typeface="Adobe Caslon Pro Bold" pitchFamily="18" charset="-18"/>
              </a:rPr>
              <a:t>Caparica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Cascais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Cabo</a:t>
            </a:r>
            <a:r>
              <a:rPr lang="sk-SK" dirty="0" smtClean="0">
                <a:latin typeface="Adobe Caslon Pro Bold" pitchFamily="18" charset="-18"/>
              </a:rPr>
              <a:t> </a:t>
            </a:r>
            <a:r>
              <a:rPr lang="sk-SK" dirty="0" err="1" smtClean="0">
                <a:latin typeface="Adobe Caslon Pro Bold" pitchFamily="18" charset="-18"/>
              </a:rPr>
              <a:t>da</a:t>
            </a:r>
            <a:r>
              <a:rPr lang="sk-SK" dirty="0" smtClean="0">
                <a:latin typeface="Adobe Caslon Pro Bold" pitchFamily="18" charset="-18"/>
              </a:rPr>
              <a:t> </a:t>
            </a:r>
            <a:r>
              <a:rPr lang="sk-SK" dirty="0" err="1" smtClean="0">
                <a:latin typeface="Adobe Caslon Pro Bold" pitchFamily="18" charset="-18"/>
              </a:rPr>
              <a:t>Roca</a:t>
            </a:r>
            <a:endParaRPr lang="sk-SK" dirty="0" smtClean="0">
              <a:latin typeface="Adobe Caslon Pro Bold" pitchFamily="18" charset="-18"/>
            </a:endParaRPr>
          </a:p>
          <a:p>
            <a:r>
              <a:rPr lang="sk-SK" dirty="0" err="1" smtClean="0">
                <a:latin typeface="Adobe Caslon Pro Bold" pitchFamily="18" charset="-18"/>
              </a:rPr>
              <a:t>Sintra</a:t>
            </a:r>
            <a:r>
              <a:rPr lang="sk-SK" dirty="0" smtClean="0">
                <a:latin typeface="Adobe Caslon Pro Bold" pitchFamily="18" charset="-18"/>
              </a:rPr>
              <a:t> – Palác </a:t>
            </a:r>
            <a:r>
              <a:rPr lang="sk-SK" dirty="0" err="1" smtClean="0">
                <a:latin typeface="Adobe Caslon Pro Bold" pitchFamily="18" charset="-18"/>
              </a:rPr>
              <a:t>da</a:t>
            </a:r>
            <a:r>
              <a:rPr lang="sk-SK" dirty="0" smtClean="0">
                <a:latin typeface="Adobe Caslon Pro Bold" pitchFamily="18" charset="-18"/>
              </a:rPr>
              <a:t> Pena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Odborné návštevy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 numCol="2">
            <a:normAutofit fontScale="40000" lnSpcReduction="20000"/>
          </a:bodyPr>
          <a:lstStyle/>
          <a:p>
            <a:endParaRPr lang="sk-SK" sz="4900" dirty="0" smtClean="0">
              <a:latin typeface="Adobe Caslon Pro Bold" pitchFamily="18" charset="-18"/>
            </a:endParaRPr>
          </a:p>
          <a:p>
            <a:r>
              <a:rPr lang="sk-SK" sz="4900" dirty="0" smtClean="0">
                <a:latin typeface="Adobe Caslon Pro Bold" pitchFamily="18" charset="-18"/>
              </a:rPr>
              <a:t>Stredná odborná škola:</a:t>
            </a:r>
          </a:p>
          <a:p>
            <a:r>
              <a:rPr lang="sk-SK" sz="4900" dirty="0" err="1" smtClean="0">
                <a:latin typeface="Adobe Caslon Pro" pitchFamily="18" charset="-18"/>
              </a:rPr>
              <a:t>Instituto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de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Educacăo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Técnica</a:t>
            </a:r>
            <a:r>
              <a:rPr lang="sk-SK" sz="4900" dirty="0" smtClean="0">
                <a:latin typeface="Adobe Caslon Pro" pitchFamily="18" charset="-18"/>
              </a:rPr>
              <a:t>, Lisabon</a:t>
            </a: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r>
              <a:rPr lang="sk-SK" sz="4900" b="1" dirty="0" smtClean="0">
                <a:latin typeface="Adobe Caslon Pro Bold" pitchFamily="18" charset="-18"/>
              </a:rPr>
              <a:t>Školiace strediská:</a:t>
            </a:r>
            <a:endParaRPr lang="sk-SK" sz="4900" dirty="0" smtClean="0">
              <a:latin typeface="Adobe Caslon Pro Bold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Car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Academy</a:t>
            </a:r>
            <a:r>
              <a:rPr lang="sk-SK" sz="4900" dirty="0" smtClean="0">
                <a:latin typeface="Adobe Caslon Pro" pitchFamily="18" charset="-18"/>
              </a:rPr>
              <a:t>, Lisabon</a:t>
            </a:r>
          </a:p>
          <a:p>
            <a:r>
              <a:rPr lang="sk-SK" sz="4900" dirty="0" smtClean="0">
                <a:latin typeface="Adobe Caslon Pro" pitchFamily="18" charset="-18"/>
              </a:rPr>
              <a:t>CEPRA, Lisabon</a:t>
            </a:r>
          </a:p>
          <a:p>
            <a:r>
              <a:rPr lang="sk-SK" sz="4900" dirty="0" smtClean="0">
                <a:latin typeface="Adobe Caslon Pro" pitchFamily="18" charset="-18"/>
              </a:rPr>
              <a:t>ATEC, </a:t>
            </a:r>
            <a:r>
              <a:rPr lang="sk-SK" sz="4900" dirty="0" err="1" smtClean="0">
                <a:latin typeface="Adobe Caslon Pro" pitchFamily="18" charset="-18"/>
              </a:rPr>
              <a:t>Setubal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smtClean="0">
                <a:latin typeface="Adobe Caslon Pro" pitchFamily="18" charset="-18"/>
              </a:rPr>
              <a:t>GRUPO SALVADOR CAETANO, </a:t>
            </a:r>
            <a:r>
              <a:rPr lang="sk-SK" sz="4900" dirty="0" err="1" smtClean="0">
                <a:latin typeface="Adobe Caslon Pro" pitchFamily="18" charset="-18"/>
              </a:rPr>
              <a:t>Sintra</a:t>
            </a:r>
            <a:endParaRPr lang="sk-SK" sz="4900" dirty="0" smtClean="0">
              <a:latin typeface="Adobe Caslon Pro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r>
              <a:rPr lang="sk-SK" sz="4900" b="1" dirty="0" smtClean="0">
                <a:latin typeface="Adobe Caslon Pro Bold" pitchFamily="18" charset="-18"/>
              </a:rPr>
              <a:t>Firmy:</a:t>
            </a:r>
            <a:endParaRPr lang="sk-SK" sz="4900" dirty="0" smtClean="0">
              <a:latin typeface="Adobe Caslon Pro Bold" pitchFamily="18" charset="-18"/>
            </a:endParaRPr>
          </a:p>
          <a:p>
            <a:r>
              <a:rPr lang="sk-SK" sz="4900" dirty="0" smtClean="0">
                <a:latin typeface="Adobe Caslon Pro" pitchFamily="18" charset="-18"/>
              </a:rPr>
              <a:t>PRENSO METAL, </a:t>
            </a:r>
            <a:r>
              <a:rPr lang="sk-SK" sz="4900" dirty="0" err="1" smtClean="0">
                <a:latin typeface="Adobe Caslon Pro" pitchFamily="18" charset="-18"/>
              </a:rPr>
              <a:t>Lda</a:t>
            </a:r>
            <a:r>
              <a:rPr lang="sk-SK" sz="4900" dirty="0" smtClean="0">
                <a:latin typeface="Adobe Caslon Pro" pitchFamily="18" charset="-18"/>
              </a:rPr>
              <a:t>., </a:t>
            </a:r>
            <a:r>
              <a:rPr lang="sk-SK" sz="4900" dirty="0" err="1" smtClean="0">
                <a:latin typeface="Adobe Caslon Pro" pitchFamily="18" charset="-18"/>
              </a:rPr>
              <a:t>Alcochete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smtClean="0">
                <a:latin typeface="Adobe Caslon Pro" pitchFamily="18" charset="-18"/>
              </a:rPr>
              <a:t>MONTIMETAL, </a:t>
            </a:r>
            <a:r>
              <a:rPr lang="sk-SK" sz="4900" dirty="0" err="1" smtClean="0">
                <a:latin typeface="Adobe Caslon Pro" pitchFamily="18" charset="-18"/>
              </a:rPr>
              <a:t>Lda</a:t>
            </a:r>
            <a:r>
              <a:rPr lang="sk-SK" sz="4900" dirty="0" smtClean="0">
                <a:latin typeface="Adobe Caslon Pro" pitchFamily="18" charset="-18"/>
              </a:rPr>
              <a:t>., </a:t>
            </a:r>
            <a:r>
              <a:rPr lang="sk-SK" sz="4900" dirty="0" err="1" smtClean="0">
                <a:latin typeface="Adobe Caslon Pro" pitchFamily="18" charset="-18"/>
              </a:rPr>
              <a:t>Montijo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Metalomecanica</a:t>
            </a:r>
            <a:r>
              <a:rPr lang="sk-SK" sz="4900" dirty="0" smtClean="0">
                <a:latin typeface="Adobe Caslon Pro" pitchFamily="18" charset="-18"/>
              </a:rPr>
              <a:t> – METAL CONSER, </a:t>
            </a:r>
            <a:r>
              <a:rPr lang="sk-SK" sz="4900" dirty="0" err="1" smtClean="0">
                <a:latin typeface="Adobe Caslon Pro" pitchFamily="18" charset="-18"/>
              </a:rPr>
              <a:t>Lda</a:t>
            </a:r>
            <a:r>
              <a:rPr lang="sk-SK" sz="4900" dirty="0" smtClean="0">
                <a:latin typeface="Adobe Caslon Pro" pitchFamily="18" charset="-18"/>
              </a:rPr>
              <a:t>., </a:t>
            </a:r>
            <a:r>
              <a:rPr lang="sk-SK" sz="4900" dirty="0" err="1" smtClean="0">
                <a:latin typeface="Adobe Caslon Pro" pitchFamily="18" charset="-18"/>
              </a:rPr>
              <a:t>Montijo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smtClean="0">
                <a:latin typeface="Adobe Caslon Pro" pitchFamily="18" charset="-18"/>
              </a:rPr>
              <a:t>PHILIPS, Lisabon</a:t>
            </a:r>
          </a:p>
          <a:p>
            <a:endParaRPr lang="sk-SK" sz="4900" b="1" dirty="0" smtClean="0">
              <a:latin typeface="Adobe Caslon Pro Bold" pitchFamily="18" charset="-18"/>
            </a:endParaRPr>
          </a:p>
          <a:p>
            <a:r>
              <a:rPr lang="sk-SK" sz="4900" b="1" dirty="0" smtClean="0">
                <a:latin typeface="Adobe Caslon Pro Bold" pitchFamily="18" charset="-18"/>
              </a:rPr>
              <a:t>Autoservisy:</a:t>
            </a:r>
            <a:endParaRPr lang="sk-SK" sz="4900" dirty="0" smtClean="0">
              <a:latin typeface="Adobe Caslon Pro Bold" pitchFamily="18" charset="-18"/>
            </a:endParaRPr>
          </a:p>
          <a:p>
            <a:r>
              <a:rPr lang="sk-SK" sz="4900" dirty="0" smtClean="0">
                <a:latin typeface="Adobe Caslon Pro" pitchFamily="18" charset="-18"/>
              </a:rPr>
              <a:t>Auto Flora, </a:t>
            </a:r>
            <a:r>
              <a:rPr lang="sk-SK" sz="4900" dirty="0" err="1" smtClean="0">
                <a:latin typeface="Adobe Caslon Pro" pitchFamily="18" charset="-18"/>
              </a:rPr>
              <a:t>Moito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Nuno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Barrueca</a:t>
            </a:r>
            <a:r>
              <a:rPr lang="sk-SK" sz="4900" dirty="0" smtClean="0">
                <a:latin typeface="Adobe Caslon Pro" pitchFamily="18" charset="-18"/>
              </a:rPr>
              <a:t>, </a:t>
            </a:r>
            <a:r>
              <a:rPr lang="sk-SK" sz="4900" dirty="0" err="1" smtClean="0">
                <a:latin typeface="Adobe Caslon Pro" pitchFamily="18" charset="-18"/>
              </a:rPr>
              <a:t>Montijo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Américo</a:t>
            </a:r>
            <a:r>
              <a:rPr lang="sk-SK" sz="4900" dirty="0" smtClean="0">
                <a:latin typeface="Adobe Caslon Pro" pitchFamily="18" charset="-18"/>
              </a:rPr>
              <a:t> José </a:t>
            </a:r>
            <a:r>
              <a:rPr lang="sk-SK" sz="4900" dirty="0" err="1" smtClean="0">
                <a:latin typeface="Adobe Caslon Pro" pitchFamily="18" charset="-18"/>
              </a:rPr>
              <a:t>Croca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Pinto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Gomes</a:t>
            </a:r>
            <a:r>
              <a:rPr lang="sk-SK" sz="4900" dirty="0" smtClean="0">
                <a:latin typeface="Adobe Caslon Pro" pitchFamily="18" charset="-18"/>
              </a:rPr>
              <a:t> </a:t>
            </a:r>
            <a:r>
              <a:rPr lang="sk-SK" sz="4900" dirty="0" err="1" smtClean="0">
                <a:latin typeface="Adobe Caslon Pro" pitchFamily="18" charset="-18"/>
              </a:rPr>
              <a:t>Car</a:t>
            </a:r>
            <a:r>
              <a:rPr lang="sk-SK" sz="4900" dirty="0" smtClean="0">
                <a:latin typeface="Adobe Caslon Pro" pitchFamily="18" charset="-18"/>
              </a:rPr>
              <a:t>, </a:t>
            </a:r>
            <a:r>
              <a:rPr lang="sk-SK" sz="4900" dirty="0" err="1" smtClean="0">
                <a:latin typeface="Adobe Caslon Pro" pitchFamily="18" charset="-18"/>
              </a:rPr>
              <a:t>Alcochete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Oficinadrsmart</a:t>
            </a:r>
            <a:r>
              <a:rPr lang="sk-SK" sz="4900" dirty="0" smtClean="0">
                <a:latin typeface="Adobe Caslon Pro" pitchFamily="18" charset="-18"/>
              </a:rPr>
              <a:t>, </a:t>
            </a:r>
            <a:r>
              <a:rPr lang="sk-SK" sz="4900" dirty="0" err="1" smtClean="0">
                <a:latin typeface="Adobe Caslon Pro" pitchFamily="18" charset="-18"/>
              </a:rPr>
              <a:t>Montijo</a:t>
            </a:r>
            <a:endParaRPr lang="sk-SK" sz="4900" dirty="0" smtClean="0">
              <a:latin typeface="Adobe Caslon Pro" pitchFamily="18" charset="-18"/>
            </a:endParaRPr>
          </a:p>
          <a:p>
            <a:r>
              <a:rPr lang="sk-SK" sz="4900" dirty="0" err="1" smtClean="0">
                <a:latin typeface="Adobe Caslon Pro" pitchFamily="18" charset="-18"/>
              </a:rPr>
              <a:t>Cartekh</a:t>
            </a:r>
            <a:r>
              <a:rPr lang="sk-SK" sz="4900" dirty="0" smtClean="0">
                <a:latin typeface="Adobe Caslon Pro" pitchFamily="18" charset="-18"/>
              </a:rPr>
              <a:t>, </a:t>
            </a:r>
            <a:r>
              <a:rPr lang="sk-SK" sz="4900" dirty="0" err="1" smtClean="0">
                <a:latin typeface="Adobe Caslon Pro" pitchFamily="18" charset="-18"/>
              </a:rPr>
              <a:t>Montijo</a:t>
            </a:r>
            <a:endParaRPr lang="sk-SK" sz="4900" dirty="0" smtClean="0">
              <a:latin typeface="Adobe Caslon Pro" pitchFamily="18" charset="-18"/>
            </a:endParaRP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Montijo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C:\Users\Ema\Downloads\IMG_20171008_17002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Ema\Downloads\IMG_20171020_164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88" y="0"/>
            <a:ext cx="100012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Alcochete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Users\Ema\Downloads\IMG_20171008_20040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Ema\Downloads\IMG_20171016_17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Palmela</a:t>
            </a:r>
            <a:r>
              <a:rPr lang="sk-SK" sz="4800" dirty="0" smtClean="0">
                <a:latin typeface="Adobe Caslon Pro Bold" pitchFamily="18" charset="-18"/>
              </a:rPr>
              <a:t> 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Ema\Downloads\IMG_20171009_11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6636"/>
            <a:ext cx="9144000" cy="5581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ma\Downloads\IMG_20171009_11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latin typeface="Adobe Caslon Pro Bold" pitchFamily="18" charset="-18"/>
              </a:rPr>
              <a:t>Lisabon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C:\Users\Ema\Downloads\IMG_20171012_12371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Ema\Downloads\IMG_20171017_105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Múzeum električiek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Ema\Downloads\IMG_20171010_105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ma\Downloads\IMG_20171010_110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100" dirty="0" smtClean="0">
                <a:latin typeface="Adobe Caslon Pro Bold" pitchFamily="18" charset="-18"/>
              </a:rPr>
              <a:t/>
            </a:r>
            <a:br>
              <a:rPr lang="sk-SK" sz="3100" dirty="0" smtClean="0">
                <a:latin typeface="Adobe Caslon Pro Bold" pitchFamily="18" charset="-18"/>
              </a:rPr>
            </a:br>
            <a:r>
              <a:rPr lang="sk-SK" sz="3600" dirty="0" smtClean="0">
                <a:latin typeface="Adobe Caslon Pro Bold" pitchFamily="18" charset="-18"/>
              </a:rPr>
              <a:t>Stredná odborná škola</a:t>
            </a:r>
            <a:br>
              <a:rPr lang="sk-SK" sz="3600" dirty="0" smtClean="0">
                <a:latin typeface="Adobe Caslon Pro Bold" pitchFamily="18" charset="-18"/>
              </a:rPr>
            </a:br>
            <a:r>
              <a:rPr lang="sk-SK" sz="3600" b="1" dirty="0" err="1" smtClean="0">
                <a:latin typeface="Adobe Caslon Pro" pitchFamily="18" charset="-18"/>
              </a:rPr>
              <a:t>Instituto</a:t>
            </a:r>
            <a:r>
              <a:rPr lang="sk-SK" sz="3600" b="1" dirty="0" smtClean="0">
                <a:latin typeface="Adobe Caslon Pro" pitchFamily="18" charset="-18"/>
              </a:rPr>
              <a:t> </a:t>
            </a:r>
            <a:r>
              <a:rPr lang="sk-SK" sz="3600" b="1" dirty="0" err="1" smtClean="0">
                <a:latin typeface="Adobe Caslon Pro" pitchFamily="18" charset="-18"/>
              </a:rPr>
              <a:t>de</a:t>
            </a:r>
            <a:r>
              <a:rPr lang="sk-SK" sz="3600" b="1" dirty="0" smtClean="0">
                <a:latin typeface="Adobe Caslon Pro" pitchFamily="18" charset="-18"/>
              </a:rPr>
              <a:t> </a:t>
            </a:r>
            <a:r>
              <a:rPr lang="sk-SK" sz="3600" b="1" dirty="0" err="1" smtClean="0">
                <a:latin typeface="Adobe Caslon Pro" pitchFamily="18" charset="-18"/>
              </a:rPr>
              <a:t>Educacăo</a:t>
            </a:r>
            <a:r>
              <a:rPr lang="sk-SK" sz="3600" b="1" dirty="0" smtClean="0">
                <a:latin typeface="Adobe Caslon Pro" pitchFamily="18" charset="-18"/>
              </a:rPr>
              <a:t> </a:t>
            </a:r>
            <a:r>
              <a:rPr lang="sk-SK" sz="3600" b="1" dirty="0" err="1" smtClean="0">
                <a:latin typeface="Adobe Caslon Pro" pitchFamily="18" charset="-18"/>
              </a:rPr>
              <a:t>Técnica</a:t>
            </a:r>
            <a:r>
              <a:rPr lang="sk-SK" sz="3600" b="1" dirty="0" smtClean="0">
                <a:latin typeface="Adobe Caslon Pro" pitchFamily="18" charset="-18"/>
              </a:rPr>
              <a:t>, Lisabon</a:t>
            </a:r>
            <a:br>
              <a:rPr lang="sk-SK" sz="3600" b="1" dirty="0" smtClean="0">
                <a:latin typeface="Adobe Caslon Pro" pitchFamily="18" charset="-18"/>
              </a:rPr>
            </a:br>
            <a:endParaRPr lang="sk-SK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dirty="0" smtClean="0">
                <a:latin typeface="Adobe Caslon Pro" pitchFamily="18" charset="-18"/>
              </a:rPr>
              <a:t>	</a:t>
            </a:r>
            <a:r>
              <a:rPr lang="sk-SK" sz="3600" dirty="0" smtClean="0">
                <a:latin typeface="Adobe Caslon Pro" pitchFamily="18" charset="-18"/>
              </a:rPr>
              <a:t>Škola sa zaoberá  vzdelávaním žiakov v trojročných odboroch: </a:t>
            </a:r>
          </a:p>
          <a:p>
            <a:pPr>
              <a:buNone/>
            </a:pPr>
            <a:endParaRPr lang="sk-SK" sz="3600" dirty="0" smtClean="0">
              <a:latin typeface="Adobe Caslon Pro" pitchFamily="18" charset="-18"/>
            </a:endParaRPr>
          </a:p>
          <a:p>
            <a:pPr algn="ctr">
              <a:buNone/>
            </a:pPr>
            <a:r>
              <a:rPr lang="sk-SK" sz="3600" b="1" dirty="0" smtClean="0">
                <a:latin typeface="Adobe Caslon Pro" pitchFamily="18" charset="-18"/>
              </a:rPr>
              <a:t>automechanik</a:t>
            </a:r>
          </a:p>
          <a:p>
            <a:pPr algn="ctr">
              <a:buNone/>
            </a:pPr>
            <a:r>
              <a:rPr lang="sk-SK" sz="3600" b="1" dirty="0" smtClean="0">
                <a:latin typeface="Adobe Caslon Pro" pitchFamily="18" charset="-18"/>
              </a:rPr>
              <a:t>optik</a:t>
            </a:r>
          </a:p>
          <a:p>
            <a:pPr algn="ctr">
              <a:buNone/>
            </a:pPr>
            <a:r>
              <a:rPr lang="sk-SK" sz="3600" b="1" dirty="0" err="1" smtClean="0">
                <a:latin typeface="Adobe Caslon Pro" pitchFamily="18" charset="-18"/>
              </a:rPr>
              <a:t>mechatronik</a:t>
            </a:r>
            <a:endParaRPr lang="sk-SK" sz="3600" b="1" dirty="0" smtClean="0">
              <a:latin typeface="Adobe Caslon Pro" pitchFamily="18" charset="-18"/>
            </a:endParaRPr>
          </a:p>
          <a:p>
            <a:pPr algn="ctr">
              <a:buNone/>
            </a:pPr>
            <a:r>
              <a:rPr lang="sk-SK" sz="3600" b="1" dirty="0" smtClean="0">
                <a:latin typeface="Adobe Caslon Pro" pitchFamily="18" charset="-18"/>
              </a:rPr>
              <a:t>informatik</a:t>
            </a:r>
            <a:endParaRPr lang="sk-SK" sz="3600" b="1" dirty="0">
              <a:latin typeface="Adobe Caslon Pro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Sesimbra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Users\Ema\Downloads\IMG_20171011_112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8074"/>
            <a:ext cx="9144000" cy="550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ma\Downloads\IMG_20171011_125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Setúbal</a:t>
            </a:r>
            <a:endParaRPr lang="sk-SK" sz="4800" dirty="0">
              <a:latin typeface="Adobe Caslon Pro Bold" pitchFamily="18" charset="-18"/>
            </a:endParaRPr>
          </a:p>
        </p:txBody>
      </p:sp>
      <p:pic>
        <p:nvPicPr>
          <p:cNvPr id="23553" name="Picture 1" descr="C:\Users\Ema\Downloads\IMG_20171015_162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214678" cy="5500702"/>
          </a:xfrm>
          <a:prstGeom prst="rect">
            <a:avLst/>
          </a:prstGeom>
          <a:noFill/>
        </p:spPr>
      </p:pic>
      <p:pic>
        <p:nvPicPr>
          <p:cNvPr id="23554" name="Picture 2" descr="C:\Users\Ema\Downloads\IMG_20171015_17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357298"/>
            <a:ext cx="5786446" cy="5500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Ema\Downloads\IMG_20171015_163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7151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Hrad sv. Juraja v Lisabone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C:\Users\Ema\Downloads\IMG_20171012_13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9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ma\Downloads\IMG_20171012_132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Belém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C:\Users\Ema\Downloads\IMG_20171013_103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ma\Downloads\IMG_20171013_132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Kláštor Rádu sv. </a:t>
            </a:r>
            <a:r>
              <a:rPr lang="sk-SK" dirty="0" err="1" smtClean="0">
                <a:latin typeface="Adobe Caslon Pro Bold" pitchFamily="18" charset="-18"/>
              </a:rPr>
              <a:t>Jeronýma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4338" name="Picture 2" descr="C:\Users\Ema\Downloads\IMG_20171013_11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929058" cy="5500702"/>
          </a:xfrm>
          <a:prstGeom prst="rect">
            <a:avLst/>
          </a:prstGeom>
          <a:noFill/>
        </p:spPr>
      </p:pic>
      <p:pic>
        <p:nvPicPr>
          <p:cNvPr id="14339" name="Picture 3" descr="C:\Users\Ema\Downloads\IMG_20171013_11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357298"/>
            <a:ext cx="5572132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dobe Caslon Pro Bold" pitchFamily="18" charset="-18"/>
              </a:rPr>
              <a:t>Múzeum kočov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C:\Users\Ema\Downloads\IMG_20171013_12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latin typeface="Adobe Caslon Pro Bold" pitchFamily="18" charset="-18"/>
              </a:rPr>
              <a:t>Stredná odborná škola</a:t>
            </a:r>
            <a:r>
              <a:rPr lang="sk-SK" sz="3200" dirty="0" smtClean="0">
                <a:latin typeface="Adobe Caslon Pro" pitchFamily="18" charset="-18"/>
              </a:rPr>
              <a:t/>
            </a:r>
            <a:br>
              <a:rPr lang="sk-SK" sz="3200" dirty="0" smtClean="0">
                <a:latin typeface="Adobe Caslon Pro" pitchFamily="18" charset="-18"/>
              </a:rPr>
            </a:br>
            <a:r>
              <a:rPr lang="sk-SK" sz="3200" b="1" dirty="0" err="1" smtClean="0">
                <a:latin typeface="Adobe Caslon Pro" pitchFamily="18" charset="-18"/>
              </a:rPr>
              <a:t>Instituto</a:t>
            </a:r>
            <a:r>
              <a:rPr lang="sk-SK" sz="3200" b="1" dirty="0" smtClean="0">
                <a:latin typeface="Adobe Caslon Pro" pitchFamily="18" charset="-18"/>
              </a:rPr>
              <a:t> </a:t>
            </a:r>
            <a:r>
              <a:rPr lang="sk-SK" sz="3200" b="1" dirty="0" err="1" smtClean="0">
                <a:latin typeface="Adobe Caslon Pro" pitchFamily="18" charset="-18"/>
              </a:rPr>
              <a:t>de</a:t>
            </a:r>
            <a:r>
              <a:rPr lang="sk-SK" sz="3200" b="1" dirty="0" smtClean="0">
                <a:latin typeface="Adobe Caslon Pro" pitchFamily="18" charset="-18"/>
              </a:rPr>
              <a:t> </a:t>
            </a:r>
            <a:r>
              <a:rPr lang="sk-SK" sz="3200" b="1" dirty="0" err="1" smtClean="0">
                <a:latin typeface="Adobe Caslon Pro" pitchFamily="18" charset="-18"/>
              </a:rPr>
              <a:t>Educacăo</a:t>
            </a:r>
            <a:r>
              <a:rPr lang="sk-SK" sz="3200" b="1" dirty="0" smtClean="0">
                <a:latin typeface="Adobe Caslon Pro" pitchFamily="18" charset="-18"/>
              </a:rPr>
              <a:t> </a:t>
            </a:r>
            <a:r>
              <a:rPr lang="sk-SK" sz="3200" b="1" dirty="0" err="1" smtClean="0">
                <a:latin typeface="Adobe Caslon Pro" pitchFamily="18" charset="-18"/>
              </a:rPr>
              <a:t>Técnica</a:t>
            </a:r>
            <a:r>
              <a:rPr lang="sk-SK" sz="3200" b="1" dirty="0" smtClean="0">
                <a:latin typeface="Adobe Caslon Pro" pitchFamily="18" charset="-18"/>
              </a:rPr>
              <a:t>, Lisabon</a:t>
            </a:r>
            <a:endParaRPr lang="sk-SK" sz="3200" b="1" dirty="0">
              <a:latin typeface="Adobe Caslon Pro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sk-SK" sz="3600" dirty="0" smtClean="0">
                <a:latin typeface="Adobe Caslon Pro" pitchFamily="18" charset="-18"/>
              </a:rPr>
              <a:t>	</a:t>
            </a:r>
          </a:p>
          <a:p>
            <a:pPr algn="just">
              <a:buNone/>
            </a:pPr>
            <a:r>
              <a:rPr lang="sk-SK" sz="3600" dirty="0" smtClean="0">
                <a:latin typeface="Adobe Caslon Pro" pitchFamily="18" charset="-18"/>
              </a:rPr>
              <a:t>	Stredné odborné školy sú financované Ministerstvom školstva. </a:t>
            </a:r>
          </a:p>
          <a:p>
            <a:pPr algn="just">
              <a:buNone/>
            </a:pPr>
            <a:r>
              <a:rPr lang="sk-SK" sz="3600" dirty="0" smtClean="0">
                <a:latin typeface="Adobe Caslon Pro" pitchFamily="18" charset="-18"/>
              </a:rPr>
              <a:t>	Vybavenie v škole, ktorú sme navštívili, bolo na prijateľnej úrovni, vybavenie školskej dielne v našej škole je však na vyššej úrovni, ako sme  mali možnosť vidieť v Portugalsku.</a:t>
            </a:r>
            <a:endParaRPr lang="sk-SK" sz="3600" dirty="0">
              <a:latin typeface="Adobe Caslon Pro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ma\Downloads\IMG_20171013_122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Caparica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C:\Users\Ema\Downloads\IMG_20171013_163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 smtClean="0">
                <a:latin typeface="Adobe Caslon Pro Bold" pitchFamily="18" charset="-18"/>
              </a:rPr>
              <a:t>Cascais</a:t>
            </a:r>
            <a:endParaRPr lang="sk-SK" sz="4800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C:\Users\Ema\Downloads\IMG_20171014_104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latin typeface="Adobe Caslon Pro Bold" pitchFamily="18" charset="-18"/>
              </a:rPr>
              <a:t>Cabo</a:t>
            </a:r>
            <a:r>
              <a:rPr lang="sk-SK" dirty="0" smtClean="0">
                <a:latin typeface="Adobe Caslon Pro Bold" pitchFamily="18" charset="-18"/>
              </a:rPr>
              <a:t> </a:t>
            </a:r>
            <a:r>
              <a:rPr lang="sk-SK" dirty="0" err="1" smtClean="0">
                <a:latin typeface="Adobe Caslon Pro Bold" pitchFamily="18" charset="-18"/>
              </a:rPr>
              <a:t>da</a:t>
            </a:r>
            <a:r>
              <a:rPr lang="sk-SK" dirty="0" smtClean="0">
                <a:latin typeface="Adobe Caslon Pro Bold" pitchFamily="18" charset="-18"/>
              </a:rPr>
              <a:t> </a:t>
            </a:r>
            <a:r>
              <a:rPr lang="sk-SK" dirty="0" err="1" smtClean="0">
                <a:latin typeface="Adobe Caslon Pro Bold" pitchFamily="18" charset="-18"/>
              </a:rPr>
              <a:t>Roca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 descr="C:\Users\Ema\Downloads\IMG_20171014_121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tka Zuzanky Džemovej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latin typeface="Adobe Caslon Pro Bold" pitchFamily="18" charset="-18"/>
              </a:rPr>
              <a:t>Sintra</a:t>
            </a:r>
            <a:r>
              <a:rPr lang="sk-SK" dirty="0" smtClean="0">
                <a:latin typeface="Adobe Caslon Pro Bold" pitchFamily="18" charset="-18"/>
              </a:rPr>
              <a:t> – Palác </a:t>
            </a:r>
            <a:r>
              <a:rPr lang="sk-SK" dirty="0" err="1" smtClean="0">
                <a:latin typeface="Adobe Caslon Pro Bold" pitchFamily="18" charset="-18"/>
              </a:rPr>
              <a:t>da</a:t>
            </a:r>
            <a:r>
              <a:rPr lang="sk-SK" dirty="0" smtClean="0">
                <a:latin typeface="Adobe Caslon Pro Bold" pitchFamily="18" charset="-18"/>
              </a:rPr>
              <a:t> Pena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7" name="Picture 7" descr="Výsledok vyhľadávania obrázkov pre dopyt palac de p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7"/>
            <a:ext cx="9143999" cy="5500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Ema\Downloads\IMG_20171014_172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dobe Caslon Pro Bold" pitchFamily="18" charset="-18"/>
              </a:rPr>
              <a:t>Záverečné vyhodnotenie a slávnostné odovzdávanie certifikátov</a:t>
            </a:r>
            <a:endParaRPr lang="sk-SK" dirty="0">
              <a:latin typeface="Adobe Caslon Pro Bold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1138" name="Picture 2" descr="C:\Users\Ema\Downloads\IMG_20171020_205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Ema\Downloads\IMG_20171020_205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Ema\Downloads\IMG_20171020_225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a\Downloads\IMG_20171020_154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NOVINY\P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3081"/>
            <a:ext cx="9144000" cy="566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ma\Downloads\IMG_20171020_15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248</Words>
  <Application>Microsoft Office PowerPoint</Application>
  <PresentationFormat>Předvádění na obrazovce (4:3)</PresentationFormat>
  <Paragraphs>123</Paragraphs>
  <Slides>80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1" baseType="lpstr">
      <vt:lpstr>Motiv sady Office</vt:lpstr>
      <vt:lpstr>Odborná stáž v rámci projektu  Program Erasmus+  „Rozvoj a získavanie odbornosti žiakov a učiteľov Technickej akadémie Zvolen za hranicami Slovenskej republiky“     Portugalsko</vt:lpstr>
      <vt:lpstr>Obsah</vt:lpstr>
      <vt:lpstr>Stručné zhrnutie programu</vt:lpstr>
      <vt:lpstr>Zámer stáže </vt:lpstr>
      <vt:lpstr>Odborné návštevy</vt:lpstr>
      <vt:lpstr> Stredná odborná škola Instituto de Educacăo Técnica, Lisabon </vt:lpstr>
      <vt:lpstr>Stredná odborná škola Instituto de Educacăo Técnica, Lisabon</vt:lpstr>
      <vt:lpstr>Snímek 8</vt:lpstr>
      <vt:lpstr>Snímek 9</vt:lpstr>
      <vt:lpstr>Snímek 10</vt:lpstr>
      <vt:lpstr>Snímek 11</vt:lpstr>
      <vt:lpstr>   Školiace strediská </vt:lpstr>
      <vt:lpstr> Školiace strediská </vt:lpstr>
      <vt:lpstr> Car Academy, Lisabon </vt:lpstr>
      <vt:lpstr>Snímek 15</vt:lpstr>
      <vt:lpstr>Snímek 16</vt:lpstr>
      <vt:lpstr> CEPRA, Lisabon </vt:lpstr>
      <vt:lpstr>Snímek 18</vt:lpstr>
      <vt:lpstr>Snímek 19</vt:lpstr>
      <vt:lpstr>Snímek 20</vt:lpstr>
      <vt:lpstr>Snímek 21</vt:lpstr>
      <vt:lpstr> ATEC, Setúbal </vt:lpstr>
      <vt:lpstr>Snímek 23</vt:lpstr>
      <vt:lpstr>Snímek 24</vt:lpstr>
      <vt:lpstr>Snímek 25</vt:lpstr>
      <vt:lpstr>Snímek 26</vt:lpstr>
      <vt:lpstr>GRUPO SALVADOR CAETANO, Sintra</vt:lpstr>
      <vt:lpstr>Snímek 28</vt:lpstr>
      <vt:lpstr>Snímek 29</vt:lpstr>
      <vt:lpstr>Snímek 30</vt:lpstr>
      <vt:lpstr>Firmy</vt:lpstr>
      <vt:lpstr> PRENSO METAL, Lda., Alcochete </vt:lpstr>
      <vt:lpstr>Snímek 33</vt:lpstr>
      <vt:lpstr>Snímek 34</vt:lpstr>
      <vt:lpstr>Snímek 35</vt:lpstr>
      <vt:lpstr> Metalomecanica – METAL CONSER, Lda.,   Montijo </vt:lpstr>
      <vt:lpstr>Snímek 37</vt:lpstr>
      <vt:lpstr>Snímek 38</vt:lpstr>
      <vt:lpstr>Snímek 39</vt:lpstr>
      <vt:lpstr> PHILIPS, Lisabon </vt:lpstr>
      <vt:lpstr>Autoservisy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Kultúrne návštevy</vt:lpstr>
      <vt:lpstr>Montijo</vt:lpstr>
      <vt:lpstr>Snímek 51</vt:lpstr>
      <vt:lpstr>Alcochete</vt:lpstr>
      <vt:lpstr>Snímek 53</vt:lpstr>
      <vt:lpstr>Palmela </vt:lpstr>
      <vt:lpstr>Snímek 55</vt:lpstr>
      <vt:lpstr>Lisabon</vt:lpstr>
      <vt:lpstr>Snímek 57</vt:lpstr>
      <vt:lpstr>Múzeum električiek</vt:lpstr>
      <vt:lpstr>Snímek 59</vt:lpstr>
      <vt:lpstr>Sesimbra</vt:lpstr>
      <vt:lpstr>Snímek 61</vt:lpstr>
      <vt:lpstr>Setúbal</vt:lpstr>
      <vt:lpstr>Snímek 63</vt:lpstr>
      <vt:lpstr>Hrad sv. Juraja v Lisabone</vt:lpstr>
      <vt:lpstr>Snímek 65</vt:lpstr>
      <vt:lpstr>Belém</vt:lpstr>
      <vt:lpstr>Snímek 67</vt:lpstr>
      <vt:lpstr>Kláštor Rádu sv. Jeronýma</vt:lpstr>
      <vt:lpstr>Múzeum kočov</vt:lpstr>
      <vt:lpstr>Snímek 70</vt:lpstr>
      <vt:lpstr>Caparica</vt:lpstr>
      <vt:lpstr>Cascais</vt:lpstr>
      <vt:lpstr>Cabo da Roca</vt:lpstr>
      <vt:lpstr>Snímek 74</vt:lpstr>
      <vt:lpstr>Sintra – Palác da Pena</vt:lpstr>
      <vt:lpstr>Snímek 76</vt:lpstr>
      <vt:lpstr>Záverečné vyhodnotenie a slávnostné odovzdávanie certifikátov</vt:lpstr>
      <vt:lpstr>Snímek 78</vt:lpstr>
      <vt:lpstr>Snímek 79</vt:lpstr>
      <vt:lpstr>Snímek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Odborná stáž v rámci projektu Program Erasmus+  „Rozvoj a získavanie odbornosti žiakov a učiteľov Technickej akadémie Zvolen za hranicami Slovenskej republiky“ v Portugalsku v partnerskej organizácii Europan Projects Development Montijo.</dc:title>
  <dc:creator>sost</dc:creator>
  <cp:lastModifiedBy>DELL</cp:lastModifiedBy>
  <cp:revision>53</cp:revision>
  <dcterms:created xsi:type="dcterms:W3CDTF">2017-11-13T09:57:39Z</dcterms:created>
  <dcterms:modified xsi:type="dcterms:W3CDTF">2017-11-20T10:22:00Z</dcterms:modified>
</cp:coreProperties>
</file>