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4" r:id="rId6"/>
    <p:sldId id="260" r:id="rId7"/>
    <p:sldId id="268" r:id="rId8"/>
    <p:sldId id="261" r:id="rId9"/>
    <p:sldId id="262" r:id="rId10"/>
    <p:sldId id="263" r:id="rId11"/>
    <p:sldId id="265" r:id="rId12"/>
    <p:sldId id="270" r:id="rId13"/>
    <p:sldId id="271" r:id="rId14"/>
    <p:sldId id="272" r:id="rId15"/>
    <p:sldId id="278" r:id="rId16"/>
    <p:sldId id="273" r:id="rId17"/>
    <p:sldId id="274" r:id="rId18"/>
    <p:sldId id="275" r:id="rId19"/>
    <p:sldId id="276" r:id="rId20"/>
    <p:sldId id="266" r:id="rId21"/>
    <p:sldId id="280" r:id="rId22"/>
    <p:sldId id="281" r:id="rId2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-114" y="-8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2A092-B33E-4BDA-B47C-31D09EE1BEE6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E5451-CDC5-4D29-BE94-CCFFA80CFA5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3776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E5451-CDC5-4D29-BE94-CCFFA80CFA50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5530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E5451-CDC5-4D29-BE94-CCFFA80CFA50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0963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9740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64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6320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32616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5131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734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7603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9668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295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91749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B1B7-28EE-4702-A6AD-2D718C276CDB}" type="datetimeFigureOut">
              <a:rPr lang="sk-SK" smtClean="0"/>
              <a:pPr/>
              <a:t>14. 6. 2022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0CC02-280E-4CFF-8AB1-DE1BBF2D0C4A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9895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750" y="1826033"/>
            <a:ext cx="9144000" cy="3434735"/>
          </a:xfrm>
        </p:spPr>
        <p:txBody>
          <a:bodyPr>
            <a:normAutofit/>
          </a:bodyPr>
          <a:lstStyle/>
          <a:p>
            <a:r>
              <a:rPr lang="sk-SK" dirty="0">
                <a:latin typeface="Century" panose="02040604050505020304" pitchFamily="18" charset="0"/>
              </a:rPr>
              <a:t>Španielsko 2022 </a:t>
            </a:r>
            <a:r>
              <a:rPr lang="sk-SK" dirty="0" smtClean="0">
                <a:latin typeface="Century" panose="02040604050505020304" pitchFamily="18" charset="0"/>
              </a:rPr>
              <a:t/>
            </a:r>
            <a:br>
              <a:rPr lang="sk-SK" dirty="0" smtClean="0">
                <a:latin typeface="Century" panose="02040604050505020304" pitchFamily="18" charset="0"/>
              </a:rPr>
            </a:br>
            <a:r>
              <a:rPr lang="sk-SK" dirty="0">
                <a:latin typeface="Century" panose="02040604050505020304" pitchFamily="18" charset="0"/>
              </a:rPr>
              <a:t/>
            </a:r>
            <a:br>
              <a:rPr lang="sk-SK" dirty="0">
                <a:latin typeface="Century" panose="02040604050505020304" pitchFamily="18" charset="0"/>
              </a:rPr>
            </a:br>
            <a:r>
              <a:rPr lang="sk-SK" dirty="0" smtClean="0">
                <a:latin typeface="Century" panose="02040604050505020304" pitchFamily="18" charset="0"/>
              </a:rPr>
              <a:t>1</a:t>
            </a:r>
            <a:r>
              <a:rPr lang="sk-SK" dirty="0">
                <a:latin typeface="Century" panose="02040604050505020304" pitchFamily="18" charset="0"/>
              </a:rPr>
              <a:t>. </a:t>
            </a:r>
            <a:r>
              <a:rPr lang="sk-SK" dirty="0" smtClean="0">
                <a:latin typeface="Century" panose="02040604050505020304" pitchFamily="18" charset="0"/>
              </a:rPr>
              <a:t>krátkodobá mobilita žiakov</a:t>
            </a:r>
            <a:endParaRPr lang="sk-SK" dirty="0">
              <a:latin typeface="Century" panose="020406040505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821400"/>
            <a:ext cx="3629025" cy="1036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750" y="5315674"/>
            <a:ext cx="2762250" cy="19750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4712" y="5544433"/>
            <a:ext cx="2837688" cy="14188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97" y="105514"/>
            <a:ext cx="3220022" cy="10168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0"/>
            <a:ext cx="213359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3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vonkajšie, auto&#10;&#10;Automaticky generovaný popis">
            <a:extLst>
              <a:ext uri="{FF2B5EF4-FFF2-40B4-BE49-F238E27FC236}">
                <a16:creationId xmlns="" xmlns:a16="http://schemas.microsoft.com/office/drawing/2014/main" id="{09172C04-287E-4B99-9380-FBE2F497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" r="6923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FFFF"/>
                </a:solidFill>
                <a:latin typeface="Century" panose="02040604050505020304" pitchFamily="18" charset="0"/>
              </a:rPr>
              <a:t>DMJ </a:t>
            </a:r>
            <a:r>
              <a:rPr lang="sk-SK" b="1" dirty="0" err="1">
                <a:solidFill>
                  <a:srgbClr val="FFFFFF"/>
                </a:solidFill>
                <a:latin typeface="Century" panose="02040604050505020304" pitchFamily="18" charset="0"/>
              </a:rPr>
              <a:t>Garage</a:t>
            </a:r>
            <a:endParaRPr lang="sk-SK" b="1" dirty="0">
              <a:solidFill>
                <a:srgbClr val="FFFFFF"/>
              </a:solidFill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83" y="1934777"/>
            <a:ext cx="4619621" cy="3957178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Pracovali sme v autoservise </a:t>
            </a:r>
            <a:r>
              <a:rPr lang="sk-SK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DMJ </a:t>
            </a:r>
            <a:r>
              <a:rPr lang="sk-SK" sz="2000" b="1" dirty="0" err="1">
                <a:solidFill>
                  <a:srgbClr val="FF0000"/>
                </a:solidFill>
                <a:latin typeface="Century" panose="02040604050505020304" pitchFamily="18" charset="0"/>
              </a:rPr>
              <a:t>Garage</a:t>
            </a:r>
            <a:r>
              <a:rPr lang="sk-SK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, 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rgbClr val="FFFFFF"/>
                </a:solidFill>
                <a:latin typeface="Century" panose="02040604050505020304" pitchFamily="18" charset="0"/>
              </a:rPr>
              <a:t>kde </a:t>
            </a: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sme vykonávali práce ako prezúvanie 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pneumatík, geometria, vyvažovanie, 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oprava a výmena motorov, výmena 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komponentov a pod.</a:t>
            </a:r>
          </a:p>
          <a:p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Matej Záhumenský, Martin </a:t>
            </a:r>
            <a:r>
              <a:rPr lang="sk-SK" sz="2000" dirty="0" err="1">
                <a:solidFill>
                  <a:srgbClr val="FFFFFF"/>
                </a:solidFill>
                <a:latin typeface="Century" panose="02040604050505020304" pitchFamily="18" charset="0"/>
              </a:rPr>
              <a:t>Filander</a:t>
            </a: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 </a:t>
            </a:r>
          </a:p>
          <a:p>
            <a:pPr marL="0" indent="0">
              <a:buNone/>
            </a:pP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(</a:t>
            </a:r>
            <a:r>
              <a:rPr lang="sk-SK" sz="2000" dirty="0" err="1">
                <a:solidFill>
                  <a:srgbClr val="FFFFFF"/>
                </a:solidFill>
                <a:latin typeface="Century" panose="02040604050505020304" pitchFamily="18" charset="0"/>
              </a:rPr>
              <a:t>autoopravár</a:t>
            </a:r>
            <a:r>
              <a:rPr lang="sk-SK" sz="2000" dirty="0">
                <a:solidFill>
                  <a:srgbClr val="FFFFFF"/>
                </a:solidFill>
                <a:latin typeface="Century" panose="02040604050505020304" pitchFamily="18" charset="0"/>
              </a:rPr>
              <a:t> mechanik)</a:t>
            </a:r>
          </a:p>
        </p:txBody>
      </p:sp>
      <p:pic>
        <p:nvPicPr>
          <p:cNvPr id="8" name="Obrázok 7" descr="Obrázok, na ktorom je osoba&#10;&#10;Automaticky generovaný popis">
            <a:extLst>
              <a:ext uri="{FF2B5EF4-FFF2-40B4-BE49-F238E27FC236}">
                <a16:creationId xmlns="" xmlns:a16="http://schemas.microsoft.com/office/drawing/2014/main" id="{8636D197-0637-4CA2-BE79-60931C517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473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7223" y="506744"/>
            <a:ext cx="6695364" cy="1777573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entury" pitchFamily="18" charset="0"/>
              </a:rPr>
              <a:t>Kultúrne akcie a výlety</a:t>
            </a:r>
            <a:r>
              <a:rPr lang="sk-SK" dirty="0" smtClean="0">
                <a:latin typeface="Century" pitchFamily="18" charset="0"/>
              </a:rPr>
              <a:t/>
            </a:r>
            <a:br>
              <a:rPr lang="sk-SK" dirty="0" smtClean="0">
                <a:latin typeface="Century" pitchFamily="18" charset="0"/>
              </a:rPr>
            </a:br>
            <a:endParaRPr lang="sk-SK" dirty="0">
              <a:latin typeface="Century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24499" y="2561702"/>
            <a:ext cx="367132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" pitchFamily="18" charset="0"/>
              </a:rPr>
              <a:t>Múzeum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" pitchFamily="18" charset="0"/>
              </a:rPr>
              <a:t>Kurz </a:t>
            </a:r>
            <a:r>
              <a:rPr lang="sk-SK" sz="2400" dirty="0" smtClean="0">
                <a:latin typeface="Century" pitchFamily="18" charset="0"/>
              </a:rPr>
              <a:t>španielčiny</a:t>
            </a:r>
            <a:endParaRPr lang="sk-SK" sz="2400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 smtClean="0">
                <a:latin typeface="Century" pitchFamily="18" charset="0"/>
              </a:rPr>
              <a:t>Tapas</a:t>
            </a:r>
            <a:r>
              <a:rPr lang="sk-SK" sz="2400" dirty="0" smtClean="0">
                <a:latin typeface="Century" pitchFamily="18" charset="0"/>
              </a:rPr>
              <a:t> </a:t>
            </a:r>
            <a:r>
              <a:rPr lang="sk-SK" sz="2400" dirty="0" err="1" smtClean="0">
                <a:latin typeface="Century" pitchFamily="18" charset="0"/>
              </a:rPr>
              <a:t>night</a:t>
            </a:r>
            <a:r>
              <a:rPr lang="sk-SK" sz="2400" dirty="0" smtClean="0">
                <a:latin typeface="Century" pitchFamily="18" charset="0"/>
              </a:rPr>
              <a:t> a </a:t>
            </a:r>
            <a:r>
              <a:rPr lang="sk-SK" sz="2400" dirty="0" err="1" smtClean="0">
                <a:latin typeface="Century" pitchFamily="18" charset="0"/>
              </a:rPr>
              <a:t>Churros</a:t>
            </a:r>
            <a:endParaRPr lang="sk-SK" sz="2400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 smtClean="0">
                <a:latin typeface="Century" pitchFamily="18" charset="0"/>
              </a:rPr>
              <a:t>Málaga</a:t>
            </a:r>
            <a:endParaRPr lang="sk-SK" sz="2400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" pitchFamily="18" charset="0"/>
              </a:rPr>
              <a:t>Sevilla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 smtClean="0">
                <a:latin typeface="Century" pitchFamily="18" charset="0"/>
              </a:rPr>
              <a:t>Cádiz</a:t>
            </a:r>
            <a:endParaRPr lang="sk-SK" sz="2400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" pitchFamily="18" charset="0"/>
              </a:rPr>
              <a:t>Ronda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" pitchFamily="18" charset="0"/>
              </a:rPr>
              <a:t>Výlet na </a:t>
            </a:r>
            <a:r>
              <a:rPr lang="sk-SK" sz="2400" dirty="0" err="1" smtClean="0">
                <a:latin typeface="Century" pitchFamily="18" charset="0"/>
              </a:rPr>
              <a:t>katamaráne</a:t>
            </a:r>
            <a:endParaRPr lang="sk-SK" sz="2400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 smtClean="0">
                <a:latin typeface="Century" pitchFamily="18" charset="0"/>
              </a:rPr>
              <a:t>Voľnočasové</a:t>
            </a:r>
            <a:r>
              <a:rPr lang="sk-SK" sz="2400" dirty="0" smtClean="0">
                <a:latin typeface="Century" pitchFamily="18" charset="0"/>
              </a:rPr>
              <a:t> aktivity</a:t>
            </a:r>
            <a:endParaRPr lang="sk-SK" sz="2400" dirty="0" smtClean="0">
              <a:latin typeface="Century" pitchFamily="18" charset="0"/>
            </a:endParaRPr>
          </a:p>
          <a:p>
            <a:endParaRPr lang="sk-SK" dirty="0">
              <a:latin typeface="Century" pitchFamily="18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236" y="4506321"/>
            <a:ext cx="4180764" cy="23516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236" y="2593075"/>
            <a:ext cx="4180764" cy="23516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236" y="-356261"/>
            <a:ext cx="4180764" cy="2949335"/>
          </a:xfrm>
          <a:prstGeom prst="rect">
            <a:avLst/>
          </a:prstGeom>
        </p:spPr>
      </p:pic>
      <p:pic>
        <p:nvPicPr>
          <p:cNvPr id="13313" name="Picture 1" descr="C:\Users\admin\Desktop\IMG_20220417_152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8878" y="1816924"/>
            <a:ext cx="3427760" cy="2826328"/>
          </a:xfrm>
          <a:prstGeom prst="rect">
            <a:avLst/>
          </a:prstGeom>
          <a:noFill/>
        </p:spPr>
      </p:pic>
      <p:pic>
        <p:nvPicPr>
          <p:cNvPr id="13314" name="Picture 2" descr="C:\Users\admin\Desktop\IMG_20220503_164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0753" y="4601688"/>
            <a:ext cx="3380021" cy="2256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7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615" y="2385201"/>
            <a:ext cx="6203667" cy="968991"/>
          </a:xfrm>
        </p:spPr>
        <p:txBody>
          <a:bodyPr>
            <a:normAutofit/>
          </a:bodyPr>
          <a:lstStyle/>
          <a:p>
            <a:r>
              <a:rPr lang="sk-SK" b="1" dirty="0" smtClean="0">
                <a:latin typeface="Century" pitchFamily="18" charset="0"/>
              </a:rPr>
              <a:t>Múzeum automobilov</a:t>
            </a:r>
            <a:endParaRPr lang="sk-SK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475" y="1"/>
            <a:ext cx="2198807" cy="257942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879" y="3159966"/>
            <a:ext cx="6569121" cy="36951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59966"/>
            <a:ext cx="5622878" cy="371692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23476" cy="257942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282" y="-974639"/>
            <a:ext cx="5469718" cy="41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7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83604" y="-314326"/>
            <a:ext cx="3694134" cy="2152357"/>
          </a:xfrm>
        </p:spPr>
        <p:txBody>
          <a:bodyPr>
            <a:normAutofit/>
          </a:bodyPr>
          <a:lstStyle/>
          <a:p>
            <a:pPr algn="ctr"/>
            <a:r>
              <a:rPr lang="sk-SK" b="1" dirty="0" smtClean="0">
                <a:latin typeface="Century" pitchFamily="18" charset="0"/>
              </a:rPr>
              <a:t>Kurz </a:t>
            </a:r>
            <a:br>
              <a:rPr lang="sk-SK" b="1" dirty="0" smtClean="0">
                <a:latin typeface="Century" pitchFamily="18" charset="0"/>
              </a:rPr>
            </a:br>
            <a:r>
              <a:rPr lang="sk-SK" b="1" dirty="0" smtClean="0">
                <a:latin typeface="Century" pitchFamily="18" charset="0"/>
              </a:rPr>
              <a:t>španielčiny</a:t>
            </a:r>
            <a:endParaRPr lang="sk-SK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449" y="-1"/>
            <a:ext cx="4250790" cy="352586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965" y="3358189"/>
            <a:ext cx="4666414" cy="349981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2513" y="3100388"/>
            <a:ext cx="3591404" cy="37576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449" y="3358189"/>
            <a:ext cx="4150776" cy="34998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8965" y="0"/>
            <a:ext cx="4698481" cy="35258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4063" y="1648545"/>
            <a:ext cx="1671638" cy="12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2903" y="1569547"/>
            <a:ext cx="6005015" cy="1583140"/>
          </a:xfrm>
        </p:spPr>
        <p:txBody>
          <a:bodyPr>
            <a:normAutofit/>
          </a:bodyPr>
          <a:lstStyle/>
          <a:p>
            <a:pPr algn="ctr"/>
            <a:r>
              <a:rPr lang="sk-SK" dirty="0" err="1" smtClean="0">
                <a:latin typeface="Century" pitchFamily="18" charset="0"/>
              </a:rPr>
              <a:t>Tapas</a:t>
            </a:r>
            <a:r>
              <a:rPr lang="sk-SK" dirty="0" smtClean="0">
                <a:latin typeface="Century" pitchFamily="18" charset="0"/>
              </a:rPr>
              <a:t> </a:t>
            </a:r>
            <a:r>
              <a:rPr lang="sk-SK" dirty="0" err="1" smtClean="0">
                <a:latin typeface="Century" pitchFamily="18" charset="0"/>
              </a:rPr>
              <a:t>night</a:t>
            </a:r>
            <a:r>
              <a:rPr lang="sk-SK" dirty="0" smtClean="0">
                <a:latin typeface="Century" pitchFamily="18" charset="0"/>
              </a:rPr>
              <a:t> a </a:t>
            </a:r>
            <a:r>
              <a:rPr lang="sk-SK" dirty="0" err="1" smtClean="0">
                <a:latin typeface="Century" pitchFamily="18" charset="0"/>
              </a:rPr>
              <a:t>Churros</a:t>
            </a:r>
            <a:endParaRPr lang="sk-SK" dirty="0">
              <a:latin typeface="Century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6263" y="569"/>
            <a:ext cx="2515737" cy="33543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4388" y="2963271"/>
            <a:ext cx="6923965" cy="38947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38591" cy="3384787"/>
          </a:xfrm>
          <a:prstGeom prst="rect">
            <a:avLst/>
          </a:prstGeom>
        </p:spPr>
      </p:pic>
      <p:pic>
        <p:nvPicPr>
          <p:cNvPr id="10242" name="Picture 2" descr="Španielska paella s morskými plodmi: Ako na to? | Hello Tes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8764" y="0"/>
            <a:ext cx="3224380" cy="1814513"/>
          </a:xfrm>
          <a:prstGeom prst="rect">
            <a:avLst/>
          </a:prstGeom>
          <a:noFill/>
        </p:spPr>
      </p:pic>
      <p:sp>
        <p:nvSpPr>
          <p:cNvPr id="10244" name="AutoShape 4" descr="Churros – Jednoduché recep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46" name="AutoShape 6" descr="Churros – Jednoduché recep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47" name="Picture 7" descr="C:\Users\admin\Desktop\stiahnuť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6037" y="0"/>
            <a:ext cx="2890838" cy="1654688"/>
          </a:xfrm>
          <a:prstGeom prst="rect">
            <a:avLst/>
          </a:prstGeom>
          <a:noFill/>
        </p:spPr>
      </p:pic>
      <p:pic>
        <p:nvPicPr>
          <p:cNvPr id="10248" name="Picture 8" descr="E:\FILM ERASMUS\DSC000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5" y="3388730"/>
            <a:ext cx="5384583" cy="3469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5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101" y="655801"/>
            <a:ext cx="3424451" cy="1213016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err="1" smtClean="0">
                <a:latin typeface="Century" pitchFamily="18" charset="0"/>
              </a:rPr>
              <a:t>Málaga</a:t>
            </a:r>
            <a:endParaRPr lang="sk-SK" sz="5400" b="1" dirty="0">
              <a:latin typeface="Century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197290"/>
            <a:ext cx="3866307" cy="48328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4646" y="2674959"/>
            <a:ext cx="4651440" cy="440433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306" y="2148171"/>
            <a:ext cx="3698340" cy="493112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5747882" cy="287967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0903" y="0"/>
            <a:ext cx="2303743" cy="28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1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2490439" y="1644311"/>
            <a:ext cx="3787915" cy="1325563"/>
          </a:xfrm>
        </p:spPr>
        <p:txBody>
          <a:bodyPr/>
          <a:lstStyle/>
          <a:p>
            <a:pPr algn="ctr"/>
            <a:r>
              <a:rPr lang="sk-SK" b="1" dirty="0" smtClean="0">
                <a:latin typeface="Century" pitchFamily="18" charset="0"/>
              </a:rPr>
              <a:t>Sevilla</a:t>
            </a:r>
            <a:endParaRPr lang="sk-SK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8" y="4248683"/>
            <a:ext cx="5306962" cy="260931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1364" y="2098559"/>
            <a:ext cx="1507852" cy="21501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6395" y="4248683"/>
            <a:ext cx="6897878" cy="260931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692" y="0"/>
            <a:ext cx="3730772" cy="209855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104" y="2098559"/>
            <a:ext cx="3873697" cy="222541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104" y="-446052"/>
            <a:ext cx="3894161" cy="292062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1073" y="-108726"/>
            <a:ext cx="3310928" cy="441457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1314" y="2098559"/>
            <a:ext cx="3194286" cy="21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8058" y="-178130"/>
            <a:ext cx="3143247" cy="1886759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err="1" smtClean="0">
                <a:latin typeface="Century" pitchFamily="18" charset="0"/>
              </a:rPr>
              <a:t>Cádiz</a:t>
            </a:r>
            <a:endParaRPr lang="sk-SK" sz="5400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4131" y="3057097"/>
            <a:ext cx="5067869" cy="380090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8573" y="0"/>
            <a:ext cx="4103427" cy="307757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0875" y="0"/>
            <a:ext cx="5104262" cy="38281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616" y="3801965"/>
            <a:ext cx="2932142" cy="382630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6169" y="3077570"/>
            <a:ext cx="5040573" cy="3780430"/>
          </a:xfrm>
          <a:prstGeom prst="rect">
            <a:avLst/>
          </a:prstGeom>
        </p:spPr>
      </p:pic>
      <p:pic>
        <p:nvPicPr>
          <p:cNvPr id="6145" name="Picture 1" descr="C:\Users\admin\Desktop\DSC0095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1" y="1543050"/>
            <a:ext cx="4191000" cy="23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01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0818" y="1268004"/>
            <a:ext cx="5658134" cy="972356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latin typeface="Century" pitchFamily="18" charset="0"/>
              </a:rPr>
              <a:t>Ronda</a:t>
            </a:r>
            <a:endParaRPr lang="sk-SK" sz="5400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1778" y="3218313"/>
            <a:ext cx="4852916" cy="363968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2900" y="3204329"/>
            <a:ext cx="2711357" cy="36536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5257" y="368136"/>
            <a:ext cx="2786743" cy="306769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4258" y="3218313"/>
            <a:ext cx="4852916" cy="363968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4379"/>
            <a:ext cx="2589946" cy="3372692"/>
          </a:xfrm>
          <a:prstGeom prst="rect">
            <a:avLst/>
          </a:prstGeom>
        </p:spPr>
      </p:pic>
      <p:sp>
        <p:nvSpPr>
          <p:cNvPr id="5123" name="AutoShape 3" descr="C:\Users\admin\Desktop\bull-statue-rond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25" name="AutoShape 5" descr="C:\Users\admin\Desktop\bull-statue-rond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27" name="AutoShape 7" descr="C:\Users\admin\Desktop\bull-statue-rond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8" name="Picture 8" descr="C:\Users\admin\Desktop\ronda-spain-december-black-bull-statue-outside-ronda-bull-fighting-arena-black-bull-statue-outside-ronda-bull-fighting-arena-1116598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2225" y="471488"/>
            <a:ext cx="4125113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86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0738" y="177421"/>
            <a:ext cx="3681350" cy="3015302"/>
          </a:xfrm>
        </p:spPr>
        <p:txBody>
          <a:bodyPr/>
          <a:lstStyle/>
          <a:p>
            <a:pPr algn="ctr"/>
            <a:r>
              <a:rPr lang="sk-SK" b="1" dirty="0" smtClean="0">
                <a:latin typeface="Century" pitchFamily="18" charset="0"/>
              </a:rPr>
              <a:t>Výlet </a:t>
            </a:r>
            <a:r>
              <a:rPr lang="sk-SK" b="1" dirty="0" smtClean="0">
                <a:latin typeface="Century" pitchFamily="18" charset="0"/>
              </a:rPr>
              <a:t>na </a:t>
            </a:r>
            <a:r>
              <a:rPr lang="sk-SK" b="1" dirty="0" err="1" smtClean="0">
                <a:latin typeface="Century" pitchFamily="18" charset="0"/>
              </a:rPr>
              <a:t>Katamaráne</a:t>
            </a:r>
            <a:endParaRPr lang="sk-SK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3339" y="4139"/>
            <a:ext cx="4318659" cy="336076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689" y="4139"/>
            <a:ext cx="4148801" cy="33867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048" y="3364900"/>
            <a:ext cx="6335073" cy="36652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450" y="3364900"/>
            <a:ext cx="6305549" cy="34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9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9111" y="-171450"/>
            <a:ext cx="10515600" cy="1325563"/>
          </a:xfrm>
        </p:spPr>
        <p:txBody>
          <a:bodyPr/>
          <a:lstStyle/>
          <a:p>
            <a:r>
              <a:rPr lang="sk-SK" dirty="0">
                <a:solidFill>
                  <a:srgbClr val="C00000"/>
                </a:solidFill>
                <a:latin typeface="Century" panose="02040604050505020304" pitchFamily="18" charset="0"/>
              </a:rPr>
              <a:t>Odborná stáž v španielskej </a:t>
            </a:r>
            <a:r>
              <a:rPr lang="sk-SK" dirty="0" smtClean="0">
                <a:solidFill>
                  <a:srgbClr val="C00000"/>
                </a:solidFill>
                <a:latin typeface="Century" panose="02040604050505020304" pitchFamily="18" charset="0"/>
              </a:rPr>
              <a:t>Malage</a:t>
            </a:r>
            <a:endParaRPr lang="sk-SK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336" y="937101"/>
            <a:ext cx="10343571" cy="5819983"/>
          </a:xfrm>
        </p:spPr>
      </p:pic>
    </p:spTree>
    <p:extLst>
      <p:ext uri="{BB962C8B-B14F-4D97-AF65-F5344CB8AC3E}">
        <p14:creationId xmlns:p14="http://schemas.microsoft.com/office/powerpoint/2010/main" xmlns="" val="6612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4632" y="150125"/>
            <a:ext cx="2701903" cy="2333768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latin typeface="Century" pitchFamily="18" charset="0"/>
              </a:rPr>
              <a:t>Voľný </a:t>
            </a:r>
            <a:r>
              <a:rPr lang="sk-SK" sz="2400" b="1" dirty="0" smtClean="0">
                <a:latin typeface="Century" pitchFamily="18" charset="0"/>
              </a:rPr>
              <a:t>čas -</a:t>
            </a:r>
            <a:br>
              <a:rPr lang="sk-SK" sz="2400" b="1" dirty="0" smtClean="0">
                <a:latin typeface="Century" pitchFamily="18" charset="0"/>
              </a:rPr>
            </a:br>
            <a:r>
              <a:rPr lang="sk-SK" sz="2400" b="1" dirty="0" smtClean="0">
                <a:latin typeface="Century" pitchFamily="18" charset="0"/>
              </a:rPr>
              <a:t>p</a:t>
            </a:r>
            <a:r>
              <a:rPr lang="sk-SK" sz="2400" b="1" dirty="0" smtClean="0">
                <a:latin typeface="Century" pitchFamily="18" charset="0"/>
              </a:rPr>
              <a:t>láž, </a:t>
            </a:r>
            <a:r>
              <a:rPr lang="sk-SK" sz="2400" b="1" dirty="0" err="1" smtClean="0">
                <a:latin typeface="Century" pitchFamily="18" charset="0"/>
              </a:rPr>
              <a:t>fitko</a:t>
            </a:r>
            <a:r>
              <a:rPr lang="sk-SK" sz="2400" b="1" dirty="0" smtClean="0">
                <a:latin typeface="Century" pitchFamily="18" charset="0"/>
              </a:rPr>
              <a:t>, </a:t>
            </a:r>
            <a:r>
              <a:rPr lang="sk-SK" sz="2400" b="1" dirty="0" err="1" smtClean="0">
                <a:latin typeface="Century" pitchFamily="18" charset="0"/>
              </a:rPr>
              <a:t>herňa,bazén</a:t>
            </a:r>
            <a:r>
              <a:rPr lang="sk-SK" sz="2400" b="1" dirty="0" smtClean="0">
                <a:latin typeface="Century" pitchFamily="18" charset="0"/>
              </a:rPr>
              <a:t/>
            </a:r>
            <a:br>
              <a:rPr lang="sk-SK" sz="2400" b="1" dirty="0" smtClean="0">
                <a:latin typeface="Century" pitchFamily="18" charset="0"/>
              </a:rPr>
            </a:br>
            <a:r>
              <a:rPr lang="sk-SK" sz="2400" b="1" dirty="0" err="1" smtClean="0">
                <a:latin typeface="Century" pitchFamily="18" charset="0"/>
              </a:rPr>
              <a:t>karaoke</a:t>
            </a:r>
            <a:r>
              <a:rPr lang="sk-SK" sz="2400" b="1" dirty="0" smtClean="0">
                <a:latin typeface="Century" pitchFamily="18" charset="0"/>
              </a:rPr>
              <a:t>,</a:t>
            </a:r>
            <a:br>
              <a:rPr lang="sk-SK" sz="2400" b="1" dirty="0" smtClean="0">
                <a:latin typeface="Century" pitchFamily="18" charset="0"/>
              </a:rPr>
            </a:br>
            <a:r>
              <a:rPr lang="sk-SK" sz="2400" b="1" dirty="0" smtClean="0">
                <a:latin typeface="Century" pitchFamily="18" charset="0"/>
              </a:rPr>
              <a:t>futbal</a:t>
            </a:r>
            <a:r>
              <a:rPr lang="sk-SK" sz="2400" b="1" dirty="0" smtClean="0">
                <a:latin typeface="Century" pitchFamily="18" charset="0"/>
              </a:rPr>
              <a:t>,</a:t>
            </a:r>
            <a:br>
              <a:rPr lang="sk-SK" sz="2400" b="1" dirty="0" smtClean="0">
                <a:latin typeface="Century" pitchFamily="18" charset="0"/>
              </a:rPr>
            </a:br>
            <a:r>
              <a:rPr lang="sk-SK" sz="2400" b="1" dirty="0" smtClean="0">
                <a:latin typeface="Century" pitchFamily="18" charset="0"/>
              </a:rPr>
              <a:t>volejbal</a:t>
            </a:r>
            <a:endParaRPr lang="sk-SK" sz="2400" b="1" dirty="0">
              <a:latin typeface="Century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02507"/>
            <a:ext cx="2231081" cy="165138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081" y="2892544"/>
            <a:ext cx="3199958" cy="176134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53888"/>
            <a:ext cx="3030330" cy="22041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330" y="4653888"/>
            <a:ext cx="1607738" cy="220411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1087" y="4666513"/>
            <a:ext cx="1659573" cy="21914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660" y="4671017"/>
            <a:ext cx="4243400" cy="2186983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2078" y="3875964"/>
            <a:ext cx="2299922" cy="298203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0645" y="2738113"/>
            <a:ext cx="1430709" cy="19284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093" y="2737822"/>
            <a:ext cx="1477034" cy="192898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8126" y="2739175"/>
            <a:ext cx="1623951" cy="216526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3116" y="1922407"/>
            <a:ext cx="2589991" cy="194360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1532" y="0"/>
            <a:ext cx="1881575" cy="2140942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0249" y="0"/>
            <a:ext cx="5322660" cy="3002526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0719" y="0"/>
            <a:ext cx="4001256" cy="300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12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latin typeface="Century" pitchFamily="18" charset="0"/>
              </a:rPr>
              <a:t>Zhodnotenie</a:t>
            </a:r>
            <a:endParaRPr lang="sk-SK" b="1" dirty="0">
              <a:latin typeface="Century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992573"/>
            <a:ext cx="6149454" cy="4184390"/>
          </a:xfrm>
        </p:spPr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latin typeface="Century" pitchFamily="18" charset="0"/>
              </a:rPr>
              <a:t>Zlepšenie</a:t>
            </a:r>
            <a:r>
              <a:rPr lang="sk-SK" b="1" dirty="0" smtClean="0">
                <a:latin typeface="Century" pitchFamily="18" charset="0"/>
              </a:rPr>
              <a:t> sa v anglickom a španielskom jazyku</a:t>
            </a:r>
          </a:p>
          <a:p>
            <a:r>
              <a:rPr lang="sk-SK" b="1" dirty="0" smtClean="0">
                <a:latin typeface="Century" pitchFamily="18" charset="0"/>
              </a:rPr>
              <a:t>Nové </a:t>
            </a:r>
            <a:r>
              <a:rPr lang="sk-SK" b="1" dirty="0" smtClean="0">
                <a:solidFill>
                  <a:srgbClr val="C00000"/>
                </a:solidFill>
                <a:latin typeface="Century" pitchFamily="18" charset="0"/>
              </a:rPr>
              <a:t>odborné </a:t>
            </a:r>
            <a:r>
              <a:rPr lang="sk-SK" b="1" dirty="0" smtClean="0">
                <a:latin typeface="Century" pitchFamily="18" charset="0"/>
              </a:rPr>
              <a:t>vedomosti a zručnosti</a:t>
            </a:r>
          </a:p>
          <a:p>
            <a:r>
              <a:rPr lang="sk-SK" b="1" dirty="0" smtClean="0">
                <a:solidFill>
                  <a:srgbClr val="FFC000"/>
                </a:solidFill>
                <a:latin typeface="Century" pitchFamily="18" charset="0"/>
              </a:rPr>
              <a:t>Porovnanie</a:t>
            </a:r>
            <a:r>
              <a:rPr lang="sk-SK" b="1" dirty="0" smtClean="0">
                <a:latin typeface="Century" pitchFamily="18" charset="0"/>
              </a:rPr>
              <a:t> </a:t>
            </a:r>
            <a:r>
              <a:rPr lang="sk-SK" b="1" dirty="0" smtClean="0">
                <a:latin typeface="Century" pitchFamily="18" charset="0"/>
              </a:rPr>
              <a:t>práce, kultúry, gastronómie </a:t>
            </a:r>
            <a:r>
              <a:rPr lang="sk-SK" b="1" dirty="0" smtClean="0">
                <a:latin typeface="Century" pitchFamily="18" charset="0"/>
              </a:rPr>
              <a:t>a národa</a:t>
            </a:r>
          </a:p>
          <a:p>
            <a:r>
              <a:rPr lang="sk-SK" b="1" dirty="0" smtClean="0">
                <a:latin typeface="Century" pitchFamily="18" charset="0"/>
              </a:rPr>
              <a:t>Osobný a kolektívny </a:t>
            </a:r>
            <a:r>
              <a:rPr lang="sk-SK" b="1" dirty="0" smtClean="0">
                <a:solidFill>
                  <a:srgbClr val="C00000"/>
                </a:solidFill>
                <a:latin typeface="Century" pitchFamily="18" charset="0"/>
              </a:rPr>
              <a:t>rozvoj</a:t>
            </a:r>
          </a:p>
          <a:p>
            <a:r>
              <a:rPr lang="sk-SK" b="1" dirty="0" smtClean="0">
                <a:latin typeface="Century" pitchFamily="18" charset="0"/>
              </a:rPr>
              <a:t>Množstvo </a:t>
            </a:r>
            <a:r>
              <a:rPr lang="sk-SK" b="1" dirty="0" smtClean="0">
                <a:solidFill>
                  <a:srgbClr val="C00000"/>
                </a:solidFill>
                <a:latin typeface="Century" pitchFamily="18" charset="0"/>
              </a:rPr>
              <a:t>nových zážitkov</a:t>
            </a:r>
            <a:r>
              <a:rPr lang="sk-SK" b="1" dirty="0" smtClean="0">
                <a:latin typeface="Century" pitchFamily="18" charset="0"/>
              </a:rPr>
              <a:t> a </a:t>
            </a:r>
            <a:r>
              <a:rPr lang="sk-SK" b="1" dirty="0" smtClean="0">
                <a:solidFill>
                  <a:srgbClr val="C00000"/>
                </a:solidFill>
                <a:latin typeface="Century" pitchFamily="18" charset="0"/>
              </a:rPr>
              <a:t>vedomostí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096" y="225632"/>
            <a:ext cx="4481015" cy="3362676"/>
          </a:xfrm>
          <a:prstGeom prst="rect">
            <a:avLst/>
          </a:prstGeom>
        </p:spPr>
      </p:pic>
      <p:pic>
        <p:nvPicPr>
          <p:cNvPr id="2049" name="Picture 1" descr="C:\Users\admin\Desktop\DSC02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2429" y="3752603"/>
            <a:ext cx="5013035" cy="2819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83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075" y="6620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9600" dirty="0" smtClean="0">
                <a:latin typeface="Century" pitchFamily="18" charset="0"/>
              </a:rPr>
              <a:t>Ďakujeme </a:t>
            </a:r>
            <a:r>
              <a:rPr lang="sk-SK" u="sng" dirty="0">
                <a:latin typeface="Century" pitchFamily="18" charset="0"/>
              </a:rPr>
              <a:t/>
            </a:r>
            <a:br>
              <a:rPr lang="sk-SK" u="sng" dirty="0">
                <a:latin typeface="Century" pitchFamily="18" charset="0"/>
              </a:rPr>
            </a:br>
            <a:endParaRPr lang="sk-SK" dirty="0">
              <a:latin typeface="Century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183642"/>
            <a:ext cx="6232477" cy="4674358"/>
          </a:xfrm>
        </p:spPr>
      </p:pic>
      <p:sp>
        <p:nvSpPr>
          <p:cNvPr id="5" name="BlokTextu 4"/>
          <p:cNvSpPr txBox="1"/>
          <p:nvPr/>
        </p:nvSpPr>
        <p:spPr>
          <a:xfrm>
            <a:off x="6988294" y="2884583"/>
            <a:ext cx="49661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Century" pitchFamily="18" charset="0"/>
              </a:rPr>
              <a:t>Žiaci z </a:t>
            </a:r>
            <a:r>
              <a:rPr lang="sk-SK" sz="2800" b="1" dirty="0" smtClean="0">
                <a:latin typeface="Century" pitchFamily="18" charset="0"/>
              </a:rPr>
              <a:t>odborov</a:t>
            </a:r>
          </a:p>
          <a:p>
            <a:endParaRPr lang="sk-SK" sz="2800" b="1" dirty="0" smtClean="0">
              <a:latin typeface="Century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b="1" dirty="0" smtClean="0">
                <a:latin typeface="Century" pitchFamily="18" charset="0"/>
              </a:rPr>
              <a:t>Strojárstvo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b="1" dirty="0" smtClean="0">
                <a:latin typeface="Century" pitchFamily="18" charset="0"/>
              </a:rPr>
              <a:t>Mechanik elektrotechnik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b="1" dirty="0" smtClean="0">
                <a:latin typeface="Century" pitchFamily="18" charset="0"/>
              </a:rPr>
              <a:t>Mechanik číslicovo riadených </a:t>
            </a:r>
            <a:r>
              <a:rPr lang="sk-SK" sz="2800" b="1" dirty="0" smtClean="0">
                <a:latin typeface="Century" pitchFamily="18" charset="0"/>
              </a:rPr>
              <a:t>strojov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b="1" dirty="0" err="1" smtClean="0">
                <a:latin typeface="Century" pitchFamily="18" charset="0"/>
              </a:rPr>
              <a:t>Autoopravár</a:t>
            </a:r>
            <a:r>
              <a:rPr lang="sk-SK" sz="2800" b="1" dirty="0" smtClean="0">
                <a:latin typeface="Century" pitchFamily="18" charset="0"/>
              </a:rPr>
              <a:t> mechanik</a:t>
            </a:r>
            <a:endParaRPr lang="sk-SK" sz="2800" b="1" dirty="0">
              <a:latin typeface="Century" pitchFamily="18" charset="0"/>
            </a:endParaRPr>
          </a:p>
        </p:txBody>
      </p:sp>
      <p:pic>
        <p:nvPicPr>
          <p:cNvPr id="1025" name="Picture 1" descr="C:\Users\admin\Desktop\768px-Face-smile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6350" y="0"/>
            <a:ext cx="2705100" cy="270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07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>
                <a:latin typeface="Century" panose="02040604050505020304" pitchFamily="18" charset="0"/>
              </a:rPr>
              <a:t>Cieľ odbornej stáže programu </a:t>
            </a:r>
            <a:r>
              <a:rPr lang="sk-SK" sz="4000" b="1" dirty="0">
                <a:solidFill>
                  <a:srgbClr val="0070C0"/>
                </a:solidFill>
                <a:latin typeface="Century" panose="02040604050505020304" pitchFamily="18" charset="0"/>
              </a:rPr>
              <a:t>Erasmus+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3913" y="1471613"/>
            <a:ext cx="10515600" cy="5057775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None/>
            </a:pPr>
            <a:r>
              <a:rPr lang="sk-SK" sz="2300" b="1" dirty="0">
                <a:latin typeface="Century" panose="02040604050505020304" pitchFamily="18" charset="0"/>
              </a:rPr>
              <a:t>Cieľom odbornej stáže </a:t>
            </a:r>
            <a:r>
              <a:rPr lang="sk-SK" sz="2300" b="1" dirty="0" smtClean="0">
                <a:latin typeface="Century" panose="02040604050505020304" pitchFamily="18" charset="0"/>
              </a:rPr>
              <a:t>bolo</a:t>
            </a:r>
            <a:r>
              <a:rPr lang="sk-SK" sz="2300" dirty="0" smtClean="0">
                <a:latin typeface="Century" panose="02040604050505020304" pitchFamily="18" charset="0"/>
              </a:rPr>
              <a:t>:</a:t>
            </a:r>
          </a:p>
          <a:p>
            <a:pPr>
              <a:lnSpc>
                <a:spcPct val="160000"/>
              </a:lnSpc>
            </a:pPr>
            <a:r>
              <a:rPr lang="sk-SK" sz="2300" dirty="0" smtClean="0">
                <a:latin typeface="Century" panose="02040604050505020304" pitchFamily="18" charset="0"/>
              </a:rPr>
              <a:t>získať </a:t>
            </a:r>
            <a:r>
              <a:rPr lang="sk-SK" sz="2300" b="1" dirty="0">
                <a:latin typeface="Century" panose="02040604050505020304" pitchFamily="18" charset="0"/>
              </a:rPr>
              <a:t>nové praktické zručnosti </a:t>
            </a:r>
            <a:r>
              <a:rPr lang="sk-SK" sz="2300" dirty="0">
                <a:latin typeface="Century" panose="02040604050505020304" pitchFamily="18" charset="0"/>
              </a:rPr>
              <a:t>a </a:t>
            </a:r>
            <a:r>
              <a:rPr lang="sk-SK" sz="2300" b="1" dirty="0">
                <a:latin typeface="Century" panose="02040604050505020304" pitchFamily="18" charset="0"/>
              </a:rPr>
              <a:t>skúsenosti</a:t>
            </a:r>
            <a:r>
              <a:rPr lang="sk-SK" sz="2300" dirty="0">
                <a:latin typeface="Century" panose="02040604050505020304" pitchFamily="18" charset="0"/>
              </a:rPr>
              <a:t> v oblasti využívania najnovších poznatkov, </a:t>
            </a:r>
            <a:endParaRPr lang="sk-SK" sz="2300" dirty="0" smtClean="0">
              <a:latin typeface="Century" panose="02040604050505020304" pitchFamily="18" charset="0"/>
            </a:endParaRPr>
          </a:p>
          <a:p>
            <a:pPr>
              <a:lnSpc>
                <a:spcPct val="160000"/>
              </a:lnSpc>
            </a:pPr>
            <a:r>
              <a:rPr lang="sk-SK" sz="2300" b="1" dirty="0" smtClean="0">
                <a:latin typeface="Century" panose="02040604050505020304" pitchFamily="18" charset="0"/>
              </a:rPr>
              <a:t>motivovať </a:t>
            </a:r>
            <a:r>
              <a:rPr lang="sk-SK" sz="2300" b="1" dirty="0">
                <a:latin typeface="Century" panose="02040604050505020304" pitchFamily="18" charset="0"/>
              </a:rPr>
              <a:t>žiakov </a:t>
            </a:r>
            <a:r>
              <a:rPr lang="sk-SK" sz="2300" dirty="0">
                <a:latin typeface="Century" panose="02040604050505020304" pitchFamily="18" charset="0"/>
              </a:rPr>
              <a:t>k zdokonaľovaniu sa v odbornej príprave</a:t>
            </a:r>
            <a:r>
              <a:rPr lang="sk-SK" sz="2300" dirty="0" smtClean="0">
                <a:latin typeface="Century" panose="02040604050505020304" pitchFamily="18" charset="0"/>
              </a:rPr>
              <a:t>,</a:t>
            </a:r>
          </a:p>
          <a:p>
            <a:pPr>
              <a:lnSpc>
                <a:spcPct val="160000"/>
              </a:lnSpc>
            </a:pPr>
            <a:r>
              <a:rPr lang="sk-SK" sz="2300" dirty="0" smtClean="0">
                <a:latin typeface="Century" panose="02040604050505020304" pitchFamily="18" charset="0"/>
              </a:rPr>
              <a:t>rozšíriť </a:t>
            </a:r>
            <a:r>
              <a:rPr lang="sk-SK" sz="2300" b="1" dirty="0">
                <a:latin typeface="Century" panose="02040604050505020304" pitchFamily="18" charset="0"/>
              </a:rPr>
              <a:t>jazykové kompetencie </a:t>
            </a:r>
            <a:r>
              <a:rPr lang="sk-SK" sz="2300" dirty="0">
                <a:latin typeface="Century" panose="02040604050505020304" pitchFamily="18" charset="0"/>
              </a:rPr>
              <a:t>v odbornej terminológii anglického jazyka, </a:t>
            </a:r>
            <a:endParaRPr lang="sk-SK" sz="2300" dirty="0" smtClean="0">
              <a:latin typeface="Century" panose="02040604050505020304" pitchFamily="18" charset="0"/>
            </a:endParaRPr>
          </a:p>
          <a:p>
            <a:pPr>
              <a:lnSpc>
                <a:spcPct val="160000"/>
              </a:lnSpc>
            </a:pPr>
            <a:r>
              <a:rPr lang="sk-SK" sz="2300" dirty="0" smtClean="0">
                <a:latin typeface="Century" panose="02040604050505020304" pitchFamily="18" charset="0"/>
              </a:rPr>
              <a:t>zvýšiť </a:t>
            </a:r>
            <a:r>
              <a:rPr lang="sk-SK" sz="2300" b="1" dirty="0">
                <a:latin typeface="Century" panose="02040604050505020304" pitchFamily="18" charset="0"/>
              </a:rPr>
              <a:t>pracovnú disciplínu</a:t>
            </a:r>
            <a:r>
              <a:rPr lang="sk-SK" sz="2300" dirty="0">
                <a:latin typeface="Century" panose="02040604050505020304" pitchFamily="18" charset="0"/>
              </a:rPr>
              <a:t>, </a:t>
            </a:r>
            <a:endParaRPr lang="sk-SK" sz="2300" dirty="0" smtClean="0">
              <a:latin typeface="Century" panose="02040604050505020304" pitchFamily="18" charset="0"/>
            </a:endParaRPr>
          </a:p>
          <a:p>
            <a:pPr>
              <a:lnSpc>
                <a:spcPct val="160000"/>
              </a:lnSpc>
            </a:pPr>
            <a:r>
              <a:rPr lang="sk-SK" sz="2300" dirty="0" smtClean="0">
                <a:latin typeface="Century" panose="02040604050505020304" pitchFamily="18" charset="0"/>
              </a:rPr>
              <a:t>rozvíjať </a:t>
            </a:r>
            <a:r>
              <a:rPr lang="sk-SK" sz="2300" b="1" dirty="0">
                <a:latin typeface="Century" panose="02040604050505020304" pitchFamily="18" charset="0"/>
              </a:rPr>
              <a:t>komunikatívnosť, zodpovednosť, samostatnosť</a:t>
            </a:r>
            <a:r>
              <a:rPr lang="sk-SK" sz="2300" dirty="0">
                <a:latin typeface="Century" panose="02040604050505020304" pitchFamily="18" charset="0"/>
              </a:rPr>
              <a:t>, adaptabilitu v nových podmienkach a pracovných kolektívoch</a:t>
            </a:r>
          </a:p>
        </p:txBody>
      </p:sp>
    </p:spTree>
    <p:extLst>
      <p:ext uri="{BB962C8B-B14F-4D97-AF65-F5344CB8AC3E}">
        <p14:creationId xmlns:p14="http://schemas.microsoft.com/office/powerpoint/2010/main" xmlns="" val="30492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entury" panose="02040604050505020304" pitchFamily="18" charset="0"/>
              </a:rPr>
              <a:t>Krátke zhrnutie stáže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52863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lang="sk-SK" dirty="0">
                <a:latin typeface="Century" panose="02040604050505020304" pitchFamily="18" charset="0"/>
              </a:rPr>
              <a:t>17.4.2022 – 8.5.2022</a:t>
            </a:r>
          </a:p>
          <a:p>
            <a:pPr>
              <a:lnSpc>
                <a:spcPct val="140000"/>
              </a:lnSpc>
            </a:pP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Málaga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, Španielsko</a:t>
            </a:r>
          </a:p>
          <a:p>
            <a:pPr>
              <a:lnSpc>
                <a:spcPct val="140000"/>
              </a:lnSpc>
            </a:pPr>
            <a:r>
              <a:rPr lang="sk-SK" dirty="0">
                <a:latin typeface="Century" panose="02040604050505020304" pitchFamily="18" charset="0"/>
              </a:rPr>
              <a:t>Hotel </a:t>
            </a:r>
            <a:r>
              <a:rPr lang="sk-SK" dirty="0" err="1">
                <a:latin typeface="Century" panose="02040604050505020304" pitchFamily="18" charset="0"/>
              </a:rPr>
              <a:t>Parasol</a:t>
            </a:r>
            <a:r>
              <a:rPr lang="sk-SK" dirty="0">
                <a:latin typeface="Century" panose="02040604050505020304" pitchFamily="18" charset="0"/>
              </a:rPr>
              <a:t> </a:t>
            </a:r>
            <a:r>
              <a:rPr lang="sk-SK" dirty="0" err="1">
                <a:latin typeface="Century" panose="02040604050505020304" pitchFamily="18" charset="0"/>
              </a:rPr>
              <a:t>Garden</a:t>
            </a:r>
            <a:r>
              <a:rPr lang="sk-SK" dirty="0">
                <a:latin typeface="Century" panose="02040604050505020304" pitchFamily="18" charset="0"/>
              </a:rPr>
              <a:t>, </a:t>
            </a:r>
            <a:r>
              <a:rPr lang="sk-SK" dirty="0" err="1">
                <a:latin typeface="Century" panose="02040604050505020304" pitchFamily="18" charset="0"/>
              </a:rPr>
              <a:t>Torremolinos</a:t>
            </a:r>
            <a:endParaRPr lang="sk-SK" dirty="0">
              <a:latin typeface="Century" panose="02040604050505020304" pitchFamily="18" charset="0"/>
            </a:endParaRPr>
          </a:p>
          <a:p>
            <a:pPr>
              <a:lnSpc>
                <a:spcPct val="140000"/>
              </a:lnSpc>
            </a:pPr>
            <a:r>
              <a:rPr lang="sk-SK" dirty="0">
                <a:latin typeface="Century" panose="02040604050505020304" pitchFamily="18" charset="0"/>
              </a:rPr>
              <a:t>14 žiakov z odborov 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strojárstvo, mechanik elektrotechnik, mechanik číslicovo riadených strojov a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autoopravár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 mechanik</a:t>
            </a:r>
          </a:p>
          <a:p>
            <a:pPr>
              <a:lnSpc>
                <a:spcPct val="140000"/>
              </a:lnSpc>
            </a:pPr>
            <a:r>
              <a:rPr lang="sk-SK" dirty="0">
                <a:latin typeface="Century" panose="02040604050505020304" pitchFamily="18" charset="0"/>
              </a:rPr>
              <a:t>Žiakov na stáži sprevádzali PaedDr. Zuzana </a:t>
            </a:r>
            <a:r>
              <a:rPr lang="sk-SK" dirty="0" err="1">
                <a:latin typeface="Century" panose="02040604050505020304" pitchFamily="18" charset="0"/>
              </a:rPr>
              <a:t>Boháčiková</a:t>
            </a:r>
            <a:r>
              <a:rPr lang="sk-SK" dirty="0">
                <a:latin typeface="Century" panose="02040604050505020304" pitchFamily="18" charset="0"/>
              </a:rPr>
              <a:t> a Ing. Anna </a:t>
            </a:r>
            <a:r>
              <a:rPr lang="sk-SK" dirty="0" err="1">
                <a:latin typeface="Century" panose="02040604050505020304" pitchFamily="18" charset="0"/>
              </a:rPr>
              <a:t>Kušnieriková</a:t>
            </a:r>
            <a:endParaRPr lang="sk-SK" dirty="0">
              <a:latin typeface="Century" panose="02040604050505020304" pitchFamily="18" charset="0"/>
            </a:endParaRPr>
          </a:p>
          <a:p>
            <a:pPr>
              <a:lnSpc>
                <a:spcPct val="140000"/>
              </a:lnSpc>
            </a:pPr>
            <a:r>
              <a:rPr lang="sk-SK" dirty="0">
                <a:latin typeface="Century" panose="02040604050505020304" pitchFamily="18" charset="0"/>
              </a:rPr>
              <a:t>Zapojené firmy: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Forja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 Roja,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Randal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 Systems,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Electromontajes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Ayuso</a:t>
            </a:r>
            <a:r>
              <a:rPr lang="sk-SK" dirty="0">
                <a:solidFill>
                  <a:srgbClr val="FF0000"/>
                </a:solidFill>
                <a:latin typeface="Century" panose="02040604050505020304" pitchFamily="18" charset="0"/>
              </a:rPr>
              <a:t> a DMJ </a:t>
            </a:r>
            <a:r>
              <a:rPr lang="sk-SK" dirty="0" err="1">
                <a:solidFill>
                  <a:srgbClr val="FF0000"/>
                </a:solidFill>
                <a:latin typeface="Century" panose="02040604050505020304" pitchFamily="18" charset="0"/>
              </a:rPr>
              <a:t>Garage</a:t>
            </a:r>
            <a:endParaRPr lang="sk-SK" dirty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endParaRPr lang="sk-SK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8982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7395"/>
          </a:xfrm>
        </p:spPr>
        <p:txBody>
          <a:bodyPr/>
          <a:lstStyle/>
          <a:p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1026" name="Picture 2" descr="Zobraziť zdrojový obrázok">
            <a:extLst>
              <a:ext uri="{FF2B5EF4-FFF2-40B4-BE49-F238E27FC236}">
                <a16:creationId xmlns="" xmlns:a16="http://schemas.microsoft.com/office/drawing/2014/main" id="{8482D936-FA30-420B-BEC5-F182EE0D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="" xmlns:a16="http://schemas.microsoft.com/office/drawing/2014/main" id="{2D605436-B96D-406B-BD8F-520FC28DA256}"/>
              </a:ext>
            </a:extLst>
          </p:cNvPr>
          <p:cNvSpPr txBox="1"/>
          <p:nvPr/>
        </p:nvSpPr>
        <p:spPr>
          <a:xfrm>
            <a:off x="5662978" y="353313"/>
            <a:ext cx="687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latin typeface="Century" pitchFamily="18" charset="0"/>
              </a:rPr>
              <a:t>HOTEL GARDEN PARASOL</a:t>
            </a:r>
            <a:endParaRPr lang="sk-SK" sz="3600" b="1" dirty="0">
              <a:latin typeface="Century" pitchFamily="18" charset="0"/>
            </a:endParaRPr>
          </a:p>
        </p:txBody>
      </p:sp>
      <p:pic>
        <p:nvPicPr>
          <p:cNvPr id="1030" name="Picture 6" descr="Zobraziť zdrojový obrázok">
            <a:extLst>
              <a:ext uri="{FF2B5EF4-FFF2-40B4-BE49-F238E27FC236}">
                <a16:creationId xmlns="" xmlns:a16="http://schemas.microsoft.com/office/drawing/2014/main" id="{88FDAA68-175C-4335-AB66-10C820BC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866" y="3443288"/>
            <a:ext cx="6324377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obraziť zdrojový obrázok">
            <a:extLst>
              <a:ext uri="{FF2B5EF4-FFF2-40B4-BE49-F238E27FC236}">
                <a16:creationId xmlns="" xmlns:a16="http://schemas.microsoft.com/office/drawing/2014/main" id="{4D787BF9-67F1-45B5-A445-9E6610CB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513" y="1195423"/>
            <a:ext cx="5486400" cy="289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12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78859"/>
            <a:ext cx="10515600" cy="1325563"/>
          </a:xfrm>
        </p:spPr>
        <p:txBody>
          <a:bodyPr/>
          <a:lstStyle/>
          <a:p>
            <a:r>
              <a:rPr lang="sk-SK" dirty="0" err="1">
                <a:latin typeface="Century" panose="02040604050505020304" pitchFamily="18" charset="0"/>
              </a:rPr>
              <a:t>Forja</a:t>
            </a:r>
            <a:r>
              <a:rPr lang="sk-SK" dirty="0">
                <a:latin typeface="Century" panose="02040604050505020304" pitchFamily="18" charset="0"/>
              </a:rPr>
              <a:t> Roja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2912" y="161559"/>
            <a:ext cx="10515600" cy="3440984"/>
          </a:xfrm>
        </p:spPr>
        <p:txBody>
          <a:bodyPr>
            <a:noAutofit/>
          </a:bodyPr>
          <a:lstStyle/>
          <a:p>
            <a:r>
              <a:rPr lang="sk-SK" dirty="0">
                <a:latin typeface="Century" panose="02040604050505020304" pitchFamily="18" charset="0"/>
              </a:rPr>
              <a:t>Pracovali sme v mladej firme, kde sme sa </a:t>
            </a:r>
          </a:p>
          <a:p>
            <a:pPr marL="0" indent="0">
              <a:buNone/>
            </a:pPr>
            <a:r>
              <a:rPr lang="sk-SK" dirty="0">
                <a:latin typeface="Century" panose="02040604050505020304" pitchFamily="18" charset="0"/>
              </a:rPr>
              <a:t>venovali najmä 3D tlači, obsluhe laserovej </a:t>
            </a:r>
          </a:p>
          <a:p>
            <a:pPr marL="0" indent="0">
              <a:buNone/>
            </a:pPr>
            <a:r>
              <a:rPr lang="sk-SK" dirty="0" err="1">
                <a:latin typeface="Century" panose="02040604050505020304" pitchFamily="18" charset="0"/>
              </a:rPr>
              <a:t>vypaľovačky</a:t>
            </a:r>
            <a:r>
              <a:rPr lang="sk-SK" dirty="0">
                <a:latin typeface="Century" panose="02040604050505020304" pitchFamily="18" charset="0"/>
              </a:rPr>
              <a:t> a rezačky, gravírovaniu, dizajnu </a:t>
            </a:r>
          </a:p>
          <a:p>
            <a:pPr marL="0" indent="0">
              <a:buNone/>
            </a:pPr>
            <a:r>
              <a:rPr lang="sk-SK" dirty="0">
                <a:latin typeface="Century" panose="02040604050505020304" pitchFamily="18" charset="0"/>
              </a:rPr>
              <a:t>postavičiek do hier a 3D modelovaniu</a:t>
            </a:r>
          </a:p>
          <a:p>
            <a:r>
              <a:rPr lang="sk-SK" dirty="0">
                <a:latin typeface="Century" panose="02040604050505020304" pitchFamily="18" charset="0"/>
              </a:rPr>
              <a:t>Martin Donoval, Marek Kučera, Ivan Mistrík </a:t>
            </a:r>
          </a:p>
          <a:p>
            <a:pPr marL="0" indent="0">
              <a:buNone/>
            </a:pPr>
            <a:r>
              <a:rPr lang="sk-SK" dirty="0">
                <a:latin typeface="Century" panose="02040604050505020304" pitchFamily="18" charset="0"/>
              </a:rPr>
              <a:t>(strojárstvo)</a:t>
            </a:r>
          </a:p>
          <a:p>
            <a:r>
              <a:rPr lang="sk-SK" dirty="0">
                <a:latin typeface="Century" panose="02040604050505020304" pitchFamily="18" charset="0"/>
              </a:rPr>
              <a:t>Mário Púpava, Vladimír </a:t>
            </a:r>
            <a:r>
              <a:rPr lang="sk-SK" dirty="0" err="1">
                <a:latin typeface="Century" panose="02040604050505020304" pitchFamily="18" charset="0"/>
              </a:rPr>
              <a:t>Gonda</a:t>
            </a:r>
            <a:r>
              <a:rPr lang="sk-SK" dirty="0">
                <a:latin typeface="Century" panose="02040604050505020304" pitchFamily="18" charset="0"/>
              </a:rPr>
              <a:t>, Ján Ľupták </a:t>
            </a:r>
          </a:p>
          <a:p>
            <a:r>
              <a:rPr lang="sk-SK" dirty="0">
                <a:latin typeface="Century" panose="02040604050505020304" pitchFamily="18" charset="0"/>
              </a:rPr>
              <a:t>(mechanik číslicovo riadených strojov)</a:t>
            </a:r>
          </a:p>
          <a:p>
            <a:endParaRPr lang="sk-SK" dirty="0"/>
          </a:p>
        </p:txBody>
      </p:sp>
      <p:pic>
        <p:nvPicPr>
          <p:cNvPr id="6" name="Obrázok 5" descr="Obrázok, na ktorom je vnútri&#10;&#10;Automaticky generovaný popis">
            <a:extLst>
              <a:ext uri="{FF2B5EF4-FFF2-40B4-BE49-F238E27FC236}">
                <a16:creationId xmlns="" xmlns:a16="http://schemas.microsoft.com/office/drawing/2014/main" id="{0FC86A4B-D0BA-4847-A8F4-C43568152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3409" y="4202349"/>
            <a:ext cx="4857213" cy="2655651"/>
          </a:xfrm>
          <a:prstGeom prst="rect">
            <a:avLst/>
          </a:prstGeom>
        </p:spPr>
      </p:pic>
      <p:pic>
        <p:nvPicPr>
          <p:cNvPr id="9" name="Obrázok 8" descr="Obrázok, na ktorom je vnútri&#10;&#10;Automaticky generovaný popis">
            <a:extLst>
              <a:ext uri="{FF2B5EF4-FFF2-40B4-BE49-F238E27FC236}">
                <a16:creationId xmlns="" xmlns:a16="http://schemas.microsoft.com/office/drawing/2014/main" id="{6A6ABE5B-6132-4E9D-B5EE-DA717FCE6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83" y="1031132"/>
            <a:ext cx="3297677" cy="58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35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vnútri, strop, podlaha&#10;&#10;Automaticky generovaný popis">
            <a:extLst>
              <a:ext uri="{FF2B5EF4-FFF2-40B4-BE49-F238E27FC236}">
                <a16:creationId xmlns="" xmlns:a16="http://schemas.microsoft.com/office/drawing/2014/main" id="{C2983F74-DDD6-4A31-A80D-188E079A4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498" y="177735"/>
            <a:ext cx="4804923" cy="3531040"/>
          </a:xfrm>
        </p:spPr>
      </p:pic>
      <p:pic>
        <p:nvPicPr>
          <p:cNvPr id="7" name="Obrázok 6" descr="Obrázok, na ktorom je vnútri, strop, stena, podlaha&#10;&#10;Automaticky generovaný popis">
            <a:extLst>
              <a:ext uri="{FF2B5EF4-FFF2-40B4-BE49-F238E27FC236}">
                <a16:creationId xmlns="" xmlns:a16="http://schemas.microsoft.com/office/drawing/2014/main" id="{4B958C9E-304A-4405-9F85-539F17D7B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271839"/>
            <a:ext cx="4865681" cy="3586161"/>
          </a:xfrm>
          <a:prstGeom prst="rect">
            <a:avLst/>
          </a:prstGeom>
        </p:spPr>
      </p:pic>
      <p:pic>
        <p:nvPicPr>
          <p:cNvPr id="11" name="Obrázok 10" descr="Obrázok, na ktorom je osoba, vnútri, muž&#10;&#10;Automaticky generovaný popis">
            <a:extLst>
              <a:ext uri="{FF2B5EF4-FFF2-40B4-BE49-F238E27FC236}">
                <a16:creationId xmlns="" xmlns:a16="http://schemas.microsoft.com/office/drawing/2014/main" id="{35AB771D-9E56-4037-97FC-53B3FF523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3491" y="-314325"/>
            <a:ext cx="5156461" cy="5785750"/>
          </a:xfrm>
          <a:prstGeom prst="rect">
            <a:avLst/>
          </a:prstGeom>
        </p:spPr>
      </p:pic>
      <p:pic>
        <p:nvPicPr>
          <p:cNvPr id="17409" name="Picture 1" descr="C:\Users\admin\Desktop\279117112_3255752234659995_1471127772710872301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3088" y="4529138"/>
            <a:ext cx="3890963" cy="2328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73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34"/>
          <a:stretch/>
        </p:blipFill>
        <p:spPr>
          <a:xfrm>
            <a:off x="519605" y="4313812"/>
            <a:ext cx="4296834" cy="2320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988" y="0"/>
            <a:ext cx="10515600" cy="1325563"/>
          </a:xfrm>
        </p:spPr>
        <p:txBody>
          <a:bodyPr/>
          <a:lstStyle/>
          <a:p>
            <a:r>
              <a:rPr lang="sk-SK" dirty="0" err="1">
                <a:latin typeface="Century" panose="02040604050505020304" pitchFamily="18" charset="0"/>
              </a:rPr>
              <a:t>Randal</a:t>
            </a:r>
            <a:r>
              <a:rPr lang="sk-SK" dirty="0">
                <a:latin typeface="Century" panose="02040604050505020304" pitchFamily="18" charset="0"/>
              </a:rPr>
              <a:t> Systems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80" y="1074420"/>
            <a:ext cx="10515600" cy="4553903"/>
          </a:xfrm>
        </p:spPr>
        <p:txBody>
          <a:bodyPr>
            <a:normAutofit/>
          </a:bodyPr>
          <a:lstStyle/>
          <a:p>
            <a:r>
              <a:rPr lang="sk-SK" dirty="0">
                <a:latin typeface="Century" panose="02040604050505020304" pitchFamily="18" charset="0"/>
              </a:rPr>
              <a:t>Pracovali sme vo firme, ktorá sa zaoberá výrobou výstroja pre profesionálne, vojenské a záchranárske potápanie, špecializovaným technickým servisom, </a:t>
            </a:r>
            <a:r>
              <a:rPr lang="pl-PL" dirty="0">
                <a:latin typeface="Century" panose="02040604050505020304" pitchFamily="18" charset="0"/>
              </a:rPr>
              <a:t>SAT podvodnej robotiky a mikroelektroniky a v</a:t>
            </a:r>
            <a:r>
              <a:rPr lang="sk-SK" dirty="0" err="1">
                <a:latin typeface="Century" panose="02040604050505020304" pitchFamily="18" charset="0"/>
              </a:rPr>
              <a:t>ývojom</a:t>
            </a:r>
            <a:r>
              <a:rPr lang="sk-SK" dirty="0">
                <a:latin typeface="Century" panose="02040604050505020304" pitchFamily="18" charset="0"/>
              </a:rPr>
              <a:t> zákazkových strojárskych produktov</a:t>
            </a:r>
          </a:p>
          <a:p>
            <a:r>
              <a:rPr lang="sk-SK" dirty="0">
                <a:latin typeface="Century" panose="02040604050505020304" pitchFamily="18" charset="0"/>
              </a:rPr>
              <a:t>Adrián </a:t>
            </a:r>
            <a:r>
              <a:rPr lang="sk-SK" dirty="0" err="1">
                <a:latin typeface="Century" panose="02040604050505020304" pitchFamily="18" charset="0"/>
              </a:rPr>
              <a:t>Frick</a:t>
            </a:r>
            <a:r>
              <a:rPr lang="sk-SK" dirty="0">
                <a:latin typeface="Century" panose="02040604050505020304" pitchFamily="18" charset="0"/>
              </a:rPr>
              <a:t>, Martin </a:t>
            </a:r>
            <a:br>
              <a:rPr lang="sk-SK" dirty="0">
                <a:latin typeface="Century" panose="02040604050505020304" pitchFamily="18" charset="0"/>
              </a:rPr>
            </a:br>
            <a:r>
              <a:rPr lang="sk-SK" dirty="0">
                <a:latin typeface="Century" panose="02040604050505020304" pitchFamily="18" charset="0"/>
              </a:rPr>
              <a:t>Ivanič, Matúš </a:t>
            </a:r>
            <a:r>
              <a:rPr lang="sk-SK" dirty="0" err="1">
                <a:latin typeface="Century" panose="02040604050505020304" pitchFamily="18" charset="0"/>
              </a:rPr>
              <a:t>Hanuška</a:t>
            </a:r>
            <a:r>
              <a:rPr lang="sk-SK" dirty="0">
                <a:latin typeface="Century" panose="02040604050505020304" pitchFamily="18" charset="0"/>
              </a:rPr>
              <a:t> </a:t>
            </a:r>
            <a:br>
              <a:rPr lang="sk-SK" dirty="0">
                <a:latin typeface="Century" panose="02040604050505020304" pitchFamily="18" charset="0"/>
              </a:rPr>
            </a:br>
            <a:r>
              <a:rPr lang="sk-SK" dirty="0">
                <a:latin typeface="Century" panose="02040604050505020304" pitchFamily="18" charset="0"/>
              </a:rPr>
              <a:t>(strojárstvo)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7662" y="3268133"/>
            <a:ext cx="2650689" cy="35342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0085" y="3268133"/>
            <a:ext cx="2650689" cy="3534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01928" y="4041252"/>
            <a:ext cx="3534251" cy="19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5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1523" y="198871"/>
            <a:ext cx="8228171" cy="1325563"/>
          </a:xfrm>
        </p:spPr>
        <p:txBody>
          <a:bodyPr/>
          <a:lstStyle/>
          <a:p>
            <a:r>
              <a:rPr lang="sk-SK" dirty="0" err="1">
                <a:latin typeface="Century" panose="02040604050505020304" pitchFamily="18" charset="0"/>
              </a:rPr>
              <a:t>Electromontajes</a:t>
            </a:r>
            <a:r>
              <a:rPr lang="sk-SK" dirty="0">
                <a:latin typeface="Century" panose="02040604050505020304" pitchFamily="18" charset="0"/>
              </a:rPr>
              <a:t> </a:t>
            </a:r>
            <a:r>
              <a:rPr lang="sk-SK" dirty="0" err="1">
                <a:latin typeface="Century" panose="02040604050505020304" pitchFamily="18" charset="0"/>
              </a:rPr>
              <a:t>Ayuso</a:t>
            </a:r>
            <a:endParaRPr lang="sk-SK" dirty="0">
              <a:latin typeface="Century" panose="020406040505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73" y="135995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k-SK" dirty="0">
                <a:latin typeface="Century" panose="02040604050505020304" pitchFamily="18" charset="0"/>
              </a:rPr>
              <a:t>Pracovali sme vo firme,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ktorá </a:t>
            </a:r>
            <a:r>
              <a:rPr lang="sk-SK" dirty="0">
                <a:latin typeface="Century" panose="02040604050505020304" pitchFamily="18" charset="0"/>
              </a:rPr>
              <a:t>sa špecializuje na realizácie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elektrických </a:t>
            </a:r>
            <a:r>
              <a:rPr lang="sk-SK" dirty="0">
                <a:latin typeface="Century" panose="02040604050505020304" pitchFamily="18" charset="0"/>
              </a:rPr>
              <a:t>inštalácii v </a:t>
            </a:r>
            <a:r>
              <a:rPr lang="sk-SK" dirty="0" smtClean="0">
                <a:latin typeface="Century" panose="02040604050505020304" pitchFamily="18" charset="0"/>
              </a:rPr>
              <a:t>súkromných</a:t>
            </a: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domoch a </a:t>
            </a:r>
            <a:r>
              <a:rPr lang="sk-SK" dirty="0">
                <a:latin typeface="Century" panose="02040604050505020304" pitchFamily="18" charset="0"/>
              </a:rPr>
              <a:t>v priemyselnom sektore,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inštaláciu </a:t>
            </a:r>
            <a:r>
              <a:rPr lang="sk-SK" dirty="0">
                <a:latin typeface="Century" panose="02040604050505020304" pitchFamily="18" charset="0"/>
              </a:rPr>
              <a:t>solárnych panelov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a </a:t>
            </a:r>
            <a:r>
              <a:rPr lang="sk-SK" dirty="0">
                <a:latin typeface="Century" panose="02040604050505020304" pitchFamily="18" charset="0"/>
              </a:rPr>
              <a:t>nabíjacích staníc pre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elektromobily</a:t>
            </a:r>
            <a:r>
              <a:rPr lang="sk-SK" dirty="0">
                <a:latin typeface="Century" panose="02040604050505020304" pitchFamily="18" charset="0"/>
              </a:rPr>
              <a:t>. </a:t>
            </a:r>
          </a:p>
          <a:p>
            <a:r>
              <a:rPr lang="sk-SK" dirty="0" err="1">
                <a:latin typeface="Century" panose="02040604050505020304" pitchFamily="18" charset="0"/>
              </a:rPr>
              <a:t>Severín</a:t>
            </a:r>
            <a:r>
              <a:rPr lang="sk-SK" dirty="0">
                <a:latin typeface="Century" panose="02040604050505020304" pitchFamily="18" charset="0"/>
              </a:rPr>
              <a:t> </a:t>
            </a:r>
            <a:r>
              <a:rPr lang="sk-SK" dirty="0" err="1">
                <a:latin typeface="Century" panose="02040604050505020304" pitchFamily="18" charset="0"/>
              </a:rPr>
              <a:t>Kaliský</a:t>
            </a:r>
            <a:r>
              <a:rPr lang="sk-SK" dirty="0">
                <a:latin typeface="Century" panose="02040604050505020304" pitchFamily="18" charset="0"/>
              </a:rPr>
              <a:t>, Samuel </a:t>
            </a:r>
            <a:r>
              <a:rPr lang="sk-SK" dirty="0" err="1">
                <a:latin typeface="Century" panose="02040604050505020304" pitchFamily="18" charset="0"/>
              </a:rPr>
              <a:t>Sopko</a:t>
            </a:r>
            <a:r>
              <a:rPr lang="sk-SK" dirty="0">
                <a:latin typeface="Century" panose="02040604050505020304" pitchFamily="18" charset="0"/>
              </a:rPr>
              <a:t>, </a:t>
            </a:r>
            <a:endParaRPr lang="sk-SK" dirty="0" smtClean="0">
              <a:latin typeface="Century" panose="02040604050505020304" pitchFamily="18" charset="0"/>
            </a:endParaRP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Matúš Ivanič </a:t>
            </a:r>
          </a:p>
          <a:p>
            <a:pPr>
              <a:buNone/>
            </a:pPr>
            <a:r>
              <a:rPr lang="sk-SK" dirty="0" smtClean="0">
                <a:latin typeface="Century" panose="02040604050505020304" pitchFamily="18" charset="0"/>
              </a:rPr>
              <a:t>	</a:t>
            </a:r>
            <a:r>
              <a:rPr lang="sk-SK" dirty="0" smtClean="0">
                <a:latin typeface="Century" panose="02040604050505020304" pitchFamily="18" charset="0"/>
              </a:rPr>
              <a:t>(</a:t>
            </a:r>
            <a:r>
              <a:rPr lang="sk-SK" dirty="0">
                <a:latin typeface="Century" panose="02040604050505020304" pitchFamily="18" charset="0"/>
              </a:rPr>
              <a:t>mechanik elektrotechnik)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3600" y="2731325"/>
            <a:ext cx="2138400" cy="4126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161" y="2685169"/>
            <a:ext cx="2087712" cy="4172831"/>
          </a:xfrm>
          <a:prstGeom prst="rect">
            <a:avLst/>
          </a:prstGeom>
        </p:spPr>
      </p:pic>
      <p:pic>
        <p:nvPicPr>
          <p:cNvPr id="15362" name="Picture 2" descr="279525680_2093970250763032_4546388728962368244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3340" y="2975202"/>
            <a:ext cx="2220686" cy="3882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56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350</Words>
  <Application>Microsoft Office PowerPoint</Application>
  <PresentationFormat>Vlastní</PresentationFormat>
  <Paragraphs>83</Paragraphs>
  <Slides>22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Office</vt:lpstr>
      <vt:lpstr>Španielsko 2022   1. krátkodobá mobilita žiakov</vt:lpstr>
      <vt:lpstr>Odborná stáž v španielskej Malage</vt:lpstr>
      <vt:lpstr>Cieľ odbornej stáže programu Erasmus+</vt:lpstr>
      <vt:lpstr>Krátke zhrnutie stáže</vt:lpstr>
      <vt:lpstr> </vt:lpstr>
      <vt:lpstr>Forja Roja</vt:lpstr>
      <vt:lpstr>Snímek 7</vt:lpstr>
      <vt:lpstr>Randal Systems</vt:lpstr>
      <vt:lpstr>Electromontajes Ayuso</vt:lpstr>
      <vt:lpstr>DMJ Garage</vt:lpstr>
      <vt:lpstr>Kultúrne akcie a výlety </vt:lpstr>
      <vt:lpstr>Múzeum automobilov</vt:lpstr>
      <vt:lpstr>Kurz  španielčiny</vt:lpstr>
      <vt:lpstr>Tapas night a Churros</vt:lpstr>
      <vt:lpstr>Málaga</vt:lpstr>
      <vt:lpstr>Sevilla</vt:lpstr>
      <vt:lpstr>Cádiz</vt:lpstr>
      <vt:lpstr>Ronda</vt:lpstr>
      <vt:lpstr>Výlet na Katamaráne</vt:lpstr>
      <vt:lpstr>Voľný čas - pláž, fitko, herňa,bazén karaoke, futbal, volejbal</vt:lpstr>
      <vt:lpstr>Zhodnotenie</vt:lpstr>
      <vt:lpstr>Ďakujeme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Málaga 2022 – 1. skupina</dc:title>
  <dc:creator>Microsoft account</dc:creator>
  <cp:lastModifiedBy>admin</cp:lastModifiedBy>
  <cp:revision>65</cp:revision>
  <dcterms:created xsi:type="dcterms:W3CDTF">2022-05-01T08:50:07Z</dcterms:created>
  <dcterms:modified xsi:type="dcterms:W3CDTF">2022-06-14T12:06:12Z</dcterms:modified>
</cp:coreProperties>
</file>